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sldIdLst>
    <p:sldId id="259" r:id="rId2"/>
    <p:sldId id="256" r:id="rId3"/>
    <p:sldId id="260" r:id="rId4"/>
    <p:sldId id="258" r:id="rId5"/>
  </p:sldIdLst>
  <p:sldSz cx="43891200" cy="32918400"/>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itchFamily="8" charset="0"/>
        <a:ea typeface="ＭＳ Ｐゴシック" pitchFamily="8" charset="-128"/>
        <a:cs typeface="ＭＳ Ｐゴシック" pitchFamily="8" charset="-128"/>
      </a:defRPr>
    </a:lvl1pPr>
    <a:lvl2pPr marL="457200" algn="l" rtl="0" eaLnBrk="0" fontAlgn="base" hangingPunct="0">
      <a:spcBef>
        <a:spcPct val="0"/>
      </a:spcBef>
      <a:spcAft>
        <a:spcPct val="0"/>
      </a:spcAft>
      <a:defRPr sz="2400" kern="1200">
        <a:solidFill>
          <a:schemeClr val="tx1"/>
        </a:solidFill>
        <a:latin typeface="Arial" pitchFamily="8" charset="0"/>
        <a:ea typeface="ＭＳ Ｐゴシック" pitchFamily="8" charset="-128"/>
        <a:cs typeface="ＭＳ Ｐゴシック" pitchFamily="8" charset="-128"/>
      </a:defRPr>
    </a:lvl2pPr>
    <a:lvl3pPr marL="914400" algn="l" rtl="0" eaLnBrk="0" fontAlgn="base" hangingPunct="0">
      <a:spcBef>
        <a:spcPct val="0"/>
      </a:spcBef>
      <a:spcAft>
        <a:spcPct val="0"/>
      </a:spcAft>
      <a:defRPr sz="2400" kern="1200">
        <a:solidFill>
          <a:schemeClr val="tx1"/>
        </a:solidFill>
        <a:latin typeface="Arial" pitchFamily="8" charset="0"/>
        <a:ea typeface="ＭＳ Ｐゴシック" pitchFamily="8" charset="-128"/>
        <a:cs typeface="ＭＳ Ｐゴシック" pitchFamily="8" charset="-128"/>
      </a:defRPr>
    </a:lvl3pPr>
    <a:lvl4pPr marL="1371600" algn="l" rtl="0" eaLnBrk="0" fontAlgn="base" hangingPunct="0">
      <a:spcBef>
        <a:spcPct val="0"/>
      </a:spcBef>
      <a:spcAft>
        <a:spcPct val="0"/>
      </a:spcAft>
      <a:defRPr sz="2400" kern="1200">
        <a:solidFill>
          <a:schemeClr val="tx1"/>
        </a:solidFill>
        <a:latin typeface="Arial" pitchFamily="8" charset="0"/>
        <a:ea typeface="ＭＳ Ｐゴシック" pitchFamily="8" charset="-128"/>
        <a:cs typeface="ＭＳ Ｐゴシック" pitchFamily="8" charset="-128"/>
      </a:defRPr>
    </a:lvl4pPr>
    <a:lvl5pPr marL="1828800" algn="l" rtl="0" eaLnBrk="0" fontAlgn="base" hangingPunct="0">
      <a:spcBef>
        <a:spcPct val="0"/>
      </a:spcBef>
      <a:spcAft>
        <a:spcPct val="0"/>
      </a:spcAft>
      <a:defRPr sz="2400" kern="1200">
        <a:solidFill>
          <a:schemeClr val="tx1"/>
        </a:solidFill>
        <a:latin typeface="Arial" pitchFamily="8" charset="0"/>
        <a:ea typeface="ＭＳ Ｐゴシック" pitchFamily="8" charset="-128"/>
        <a:cs typeface="ＭＳ Ｐゴシック" pitchFamily="8" charset="-128"/>
      </a:defRPr>
    </a:lvl5pPr>
    <a:lvl6pPr marL="2286000" algn="l" defTabSz="457200" rtl="0" eaLnBrk="1" latinLnBrk="0" hangingPunct="1">
      <a:defRPr sz="2400" kern="1200">
        <a:solidFill>
          <a:schemeClr val="tx1"/>
        </a:solidFill>
        <a:latin typeface="Arial" pitchFamily="8" charset="0"/>
        <a:ea typeface="ＭＳ Ｐゴシック" pitchFamily="8" charset="-128"/>
        <a:cs typeface="ＭＳ Ｐゴシック" pitchFamily="8" charset="-128"/>
      </a:defRPr>
    </a:lvl6pPr>
    <a:lvl7pPr marL="2743200" algn="l" defTabSz="457200" rtl="0" eaLnBrk="1" latinLnBrk="0" hangingPunct="1">
      <a:defRPr sz="2400" kern="1200">
        <a:solidFill>
          <a:schemeClr val="tx1"/>
        </a:solidFill>
        <a:latin typeface="Arial" pitchFamily="8" charset="0"/>
        <a:ea typeface="ＭＳ Ｐゴシック" pitchFamily="8" charset="-128"/>
        <a:cs typeface="ＭＳ Ｐゴシック" pitchFamily="8" charset="-128"/>
      </a:defRPr>
    </a:lvl7pPr>
    <a:lvl8pPr marL="3200400" algn="l" defTabSz="457200" rtl="0" eaLnBrk="1" latinLnBrk="0" hangingPunct="1">
      <a:defRPr sz="2400" kern="1200">
        <a:solidFill>
          <a:schemeClr val="tx1"/>
        </a:solidFill>
        <a:latin typeface="Arial" pitchFamily="8" charset="0"/>
        <a:ea typeface="ＭＳ Ｐゴシック" pitchFamily="8" charset="-128"/>
        <a:cs typeface="ＭＳ Ｐゴシック" pitchFamily="8" charset="-128"/>
      </a:defRPr>
    </a:lvl8pPr>
    <a:lvl9pPr marL="3657600" algn="l" defTabSz="457200" rtl="0" eaLnBrk="1" latinLnBrk="0" hangingPunct="1">
      <a:defRPr sz="2400" kern="1200">
        <a:solidFill>
          <a:schemeClr val="tx1"/>
        </a:solidFill>
        <a:latin typeface="Arial" pitchFamily="8" charset="0"/>
        <a:ea typeface="ＭＳ Ｐゴシック" pitchFamily="8" charset="-128"/>
        <a:cs typeface="ＭＳ Ｐゴシック" pitchFamily="8" charset="-128"/>
      </a:defRPr>
    </a:lvl9pPr>
  </p:defaultTextStyle>
  <p:extLst>
    <p:ext uri="{EFAFB233-063F-42B5-8137-9DF3F51BA10A}">
      <p15:sldGuideLst xmlns:p15="http://schemas.microsoft.com/office/powerpoint/2012/main">
        <p15:guide id="1" orient="horz" pos="20160">
          <p15:clr>
            <a:srgbClr val="A4A3A4"/>
          </p15:clr>
        </p15:guide>
        <p15:guide id="2" pos="576">
          <p15:clr>
            <a:srgbClr val="A4A3A4"/>
          </p15:clr>
        </p15:guide>
        <p15:guide id="3" pos="10560">
          <p15:clr>
            <a:srgbClr val="A4A3A4"/>
          </p15:clr>
        </p15:guide>
        <p15:guide id="4" pos="9696">
          <p15:clr>
            <a:srgbClr val="A4A3A4"/>
          </p15:clr>
        </p15:guide>
        <p15:guide id="5" pos="2707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B211"/>
    <a:srgbClr val="776E64"/>
    <a:srgbClr val="989898"/>
    <a:srgbClr val="FCEFD7"/>
    <a:srgbClr val="FAF3D0"/>
    <a:srgbClr val="BFBFBF"/>
    <a:srgbClr val="F5E69F"/>
    <a:srgbClr val="002400"/>
    <a:srgbClr val="002F00"/>
    <a:srgbClr val="FFFB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20" d="100"/>
          <a:sy n="20" d="100"/>
        </p:scale>
        <p:origin x="816" y="-462"/>
      </p:cViewPr>
      <p:guideLst>
        <p:guide orient="horz" pos="20160"/>
        <p:guide pos="576"/>
        <p:guide pos="10560"/>
        <p:guide pos="9696"/>
        <p:guide pos="2707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a:prstGeom prst="rect">
            <a:avLst/>
          </a:prstGeom>
        </p:spPr>
        <p:txBody>
          <a:bodyPr vert="horz"/>
          <a:lstStyle/>
          <a:p>
            <a:r>
              <a:rPr lang="en-US"/>
              <a:t>Click to edit Master title style</a:t>
            </a:r>
          </a:p>
        </p:txBody>
      </p:sp>
      <p:sp>
        <p:nvSpPr>
          <p:cNvPr id="3" name="Subtitle 2"/>
          <p:cNvSpPr>
            <a:spLocks noGrp="1"/>
          </p:cNvSpPr>
          <p:nvPr>
            <p:ph type="subTitle" idx="1"/>
          </p:nvPr>
        </p:nvSpPr>
        <p:spPr>
          <a:xfrm>
            <a:off x="6583363" y="18653125"/>
            <a:ext cx="30724475" cy="841375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vert="horz"/>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38" y="1317625"/>
            <a:ext cx="9875837" cy="280876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2193925" y="1317625"/>
            <a:ext cx="29475113" cy="280876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vert="horz"/>
          <a:lstStyle/>
          <a:p>
            <a:r>
              <a:rPr lang="en-US"/>
              <a:t>Click to edit Master title style</a:t>
            </a:r>
          </a:p>
        </p:txBody>
      </p:sp>
      <p:sp>
        <p:nvSpPr>
          <p:cNvPr id="3" name="Content Placeholder 2"/>
          <p:cNvSpPr>
            <a:spLocks noGrp="1"/>
          </p:cNvSpPr>
          <p:nvPr>
            <p:ph idx="1"/>
          </p:nvPr>
        </p:nvSpPr>
        <p:spPr>
          <a:xfrm>
            <a:off x="2193925" y="7680325"/>
            <a:ext cx="39503350" cy="21724938"/>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a:prstGeom prst="rect">
            <a:avLst/>
          </a:prstGeom>
        </p:spPr>
        <p:txBody>
          <a:bodyPr vert="horz"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vert="horz"/>
          <a:lstStyle/>
          <a:p>
            <a:r>
              <a:rPr lang="en-US"/>
              <a:t>Click to edit Master title style</a:t>
            </a:r>
          </a:p>
        </p:txBody>
      </p:sp>
      <p:sp>
        <p:nvSpPr>
          <p:cNvPr id="3" name="Content Placeholder 2"/>
          <p:cNvSpPr>
            <a:spLocks noGrp="1"/>
          </p:cNvSpPr>
          <p:nvPr>
            <p:ph sz="half" idx="1"/>
          </p:nvPr>
        </p:nvSpPr>
        <p:spPr>
          <a:xfrm>
            <a:off x="2193925" y="7680325"/>
            <a:ext cx="19675475" cy="21724938"/>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7680325"/>
            <a:ext cx="19675475" cy="21724938"/>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vert="horz"/>
          <a:lstStyle>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3"/>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7" cy="3070225"/>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7" cy="18965863"/>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vert="horz"/>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a:prstGeom prst="rect">
            <a:avLst/>
          </a:prstGeom>
        </p:spPr>
        <p:txBody>
          <a:bodyPr vert="horz"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3"/>
            <a:ext cx="26335037" cy="2720975"/>
          </a:xfrm>
          <a:prstGeom prst="rect">
            <a:avLst/>
          </a:prstGeom>
        </p:spPr>
        <p:txBody>
          <a:bodyPr vert="horz"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7" cy="19750087"/>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2663" y="25763538"/>
            <a:ext cx="26335037" cy="3862387"/>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457200" y="5595938"/>
            <a:ext cx="42976800" cy="26865262"/>
          </a:xfrm>
          <a:prstGeom prst="rect">
            <a:avLst/>
          </a:prstGeom>
          <a:solidFill>
            <a:schemeClr val="bg1"/>
          </a:solidFill>
          <a:ln w="19050" cap="flat" cmpd="sng" algn="ctr">
            <a:solidFill>
              <a:srgbClr val="EEB21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1032" name="Rectangle 8"/>
          <p:cNvSpPr>
            <a:spLocks noChangeArrowheads="1"/>
          </p:cNvSpPr>
          <p:nvPr userDrawn="1"/>
        </p:nvSpPr>
        <p:spPr bwMode="auto">
          <a:xfrm>
            <a:off x="457200" y="5595938"/>
            <a:ext cx="42976800" cy="274320"/>
          </a:xfrm>
          <a:prstGeom prst="rect">
            <a:avLst/>
          </a:prstGeom>
          <a:solidFill>
            <a:srgbClr val="EEB211"/>
          </a:solidFill>
          <a:ln w="19050" cap="flat" cmpd="sng" algn="ctr">
            <a:solidFill>
              <a:srgbClr val="EEB211"/>
            </a:solidFill>
            <a:prstDash val="solid"/>
            <a:miter lim="800000"/>
            <a:headEnd type="none" w="med" len="med"/>
            <a:tailEnd type="none" w="med" len="med"/>
          </a:ln>
        </p:spPr>
        <p:txBody>
          <a:bodyPr wrap="none" anchor="ctr">
            <a:prstTxWarp prst="textNoShape">
              <a:avLst/>
            </a:prstTxWarp>
          </a:bodyPr>
          <a:lstStyle/>
          <a:p>
            <a:pPr algn="ctr">
              <a:defRPr/>
            </a:pPr>
            <a:endParaRPr lang="en-US">
              <a:latin typeface="Arial" charset="0"/>
              <a:ea typeface="ＭＳ Ｐゴシック" charset="-128"/>
              <a:cs typeface="ＭＳ Ｐゴシック" charset="-128"/>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eaLnBrk="0" fontAlgn="base" hangingPunct="0">
        <a:spcBef>
          <a:spcPct val="0"/>
        </a:spcBef>
        <a:spcAft>
          <a:spcPct val="0"/>
        </a:spcAft>
        <a:defRPr sz="21100">
          <a:solidFill>
            <a:schemeClr val="tx2"/>
          </a:solidFill>
          <a:latin typeface="+mj-lt"/>
          <a:ea typeface="+mj-ea"/>
          <a:cs typeface="+mj-cs"/>
        </a:defRPr>
      </a:lvl1pPr>
      <a:lvl2pPr algn="ctr" defTabSz="4389438" rtl="0" eaLnBrk="0" fontAlgn="base" hangingPunct="0">
        <a:spcBef>
          <a:spcPct val="0"/>
        </a:spcBef>
        <a:spcAft>
          <a:spcPct val="0"/>
        </a:spcAft>
        <a:defRPr sz="21100">
          <a:solidFill>
            <a:schemeClr val="tx2"/>
          </a:solidFill>
          <a:latin typeface="Arial" charset="0"/>
          <a:ea typeface="ＭＳ Ｐゴシック" charset="-128"/>
          <a:cs typeface="ＭＳ Ｐゴシック" charset="-128"/>
        </a:defRPr>
      </a:lvl2pPr>
      <a:lvl3pPr algn="ctr" defTabSz="4389438" rtl="0" eaLnBrk="0" fontAlgn="base" hangingPunct="0">
        <a:spcBef>
          <a:spcPct val="0"/>
        </a:spcBef>
        <a:spcAft>
          <a:spcPct val="0"/>
        </a:spcAft>
        <a:defRPr sz="21100">
          <a:solidFill>
            <a:schemeClr val="tx2"/>
          </a:solidFill>
          <a:latin typeface="Arial" charset="0"/>
          <a:ea typeface="ＭＳ Ｐゴシック" charset="-128"/>
          <a:cs typeface="ＭＳ Ｐゴシック" charset="-128"/>
        </a:defRPr>
      </a:lvl3pPr>
      <a:lvl4pPr algn="ctr" defTabSz="4389438" rtl="0" eaLnBrk="0" fontAlgn="base" hangingPunct="0">
        <a:spcBef>
          <a:spcPct val="0"/>
        </a:spcBef>
        <a:spcAft>
          <a:spcPct val="0"/>
        </a:spcAft>
        <a:defRPr sz="21100">
          <a:solidFill>
            <a:schemeClr val="tx2"/>
          </a:solidFill>
          <a:latin typeface="Arial" charset="0"/>
          <a:ea typeface="ＭＳ Ｐゴシック" charset="-128"/>
          <a:cs typeface="ＭＳ Ｐゴシック" charset="-128"/>
        </a:defRPr>
      </a:lvl4pPr>
      <a:lvl5pPr algn="ctr" defTabSz="4389438" rtl="0" eaLnBrk="0" fontAlgn="base" hangingPunct="0">
        <a:spcBef>
          <a:spcPct val="0"/>
        </a:spcBef>
        <a:spcAft>
          <a:spcPct val="0"/>
        </a:spcAft>
        <a:defRPr sz="21100">
          <a:solidFill>
            <a:schemeClr val="tx2"/>
          </a:solidFill>
          <a:latin typeface="Arial" charset="0"/>
          <a:ea typeface="ＭＳ Ｐゴシック" charset="-128"/>
          <a:cs typeface="ＭＳ Ｐゴシック" charset="-128"/>
        </a:defRPr>
      </a:lvl5pPr>
      <a:lvl6pPr marL="457200" algn="ctr" defTabSz="4389438" rtl="0" fontAlgn="base">
        <a:spcBef>
          <a:spcPct val="0"/>
        </a:spcBef>
        <a:spcAft>
          <a:spcPct val="0"/>
        </a:spcAft>
        <a:defRPr sz="21100">
          <a:solidFill>
            <a:schemeClr val="tx2"/>
          </a:solidFill>
          <a:latin typeface="Arial" charset="0"/>
          <a:ea typeface="ＭＳ Ｐゴシック" charset="-128"/>
          <a:cs typeface="ＭＳ Ｐゴシック" charset="-128"/>
        </a:defRPr>
      </a:lvl6pPr>
      <a:lvl7pPr marL="914400" algn="ctr" defTabSz="4389438" rtl="0" fontAlgn="base">
        <a:spcBef>
          <a:spcPct val="0"/>
        </a:spcBef>
        <a:spcAft>
          <a:spcPct val="0"/>
        </a:spcAft>
        <a:defRPr sz="21100">
          <a:solidFill>
            <a:schemeClr val="tx2"/>
          </a:solidFill>
          <a:latin typeface="Arial" charset="0"/>
          <a:ea typeface="ＭＳ Ｐゴシック" charset="-128"/>
          <a:cs typeface="ＭＳ Ｐゴシック" charset="-128"/>
        </a:defRPr>
      </a:lvl7pPr>
      <a:lvl8pPr marL="1371600" algn="ctr" defTabSz="4389438" rtl="0" fontAlgn="base">
        <a:spcBef>
          <a:spcPct val="0"/>
        </a:spcBef>
        <a:spcAft>
          <a:spcPct val="0"/>
        </a:spcAft>
        <a:defRPr sz="21100">
          <a:solidFill>
            <a:schemeClr val="tx2"/>
          </a:solidFill>
          <a:latin typeface="Arial" charset="0"/>
          <a:ea typeface="ＭＳ Ｐゴシック" charset="-128"/>
          <a:cs typeface="ＭＳ Ｐゴシック" charset="-128"/>
        </a:defRPr>
      </a:lvl8pPr>
      <a:lvl9pPr marL="1828800" algn="ctr" defTabSz="4389438" rtl="0" fontAlgn="base">
        <a:spcBef>
          <a:spcPct val="0"/>
        </a:spcBef>
        <a:spcAft>
          <a:spcPct val="0"/>
        </a:spcAft>
        <a:defRPr sz="21100">
          <a:solidFill>
            <a:schemeClr val="tx2"/>
          </a:solidFill>
          <a:latin typeface="Arial" charset="0"/>
          <a:ea typeface="ＭＳ Ｐゴシック" charset="-128"/>
          <a:cs typeface="ＭＳ Ｐゴシック" charset="-128"/>
        </a:defRPr>
      </a:lvl9pPr>
    </p:titleStyle>
    <p:bodyStyle>
      <a:lvl1pPr marL="1646238" indent="-1646238" algn="l" defTabSz="4389438" rtl="0" eaLnBrk="0" fontAlgn="base" hangingPunct="0">
        <a:spcBef>
          <a:spcPct val="20000"/>
        </a:spcBef>
        <a:spcAft>
          <a:spcPct val="0"/>
        </a:spcAft>
        <a:buChar char="•"/>
        <a:defRPr sz="15400">
          <a:solidFill>
            <a:schemeClr val="tx1"/>
          </a:solidFill>
          <a:latin typeface="+mn-lt"/>
          <a:ea typeface="+mn-ea"/>
          <a:cs typeface="+mn-cs"/>
        </a:defRPr>
      </a:lvl1pPr>
      <a:lvl2pPr marL="3565525" indent="-1371600" algn="l" defTabSz="4389438" rtl="0" eaLnBrk="0" fontAlgn="base" hangingPunct="0">
        <a:spcBef>
          <a:spcPct val="20000"/>
        </a:spcBef>
        <a:spcAft>
          <a:spcPct val="0"/>
        </a:spcAft>
        <a:buChar char="–"/>
        <a:defRPr sz="13400">
          <a:solidFill>
            <a:schemeClr val="tx1"/>
          </a:solidFill>
          <a:latin typeface="+mn-lt"/>
          <a:ea typeface="+mn-ea"/>
        </a:defRPr>
      </a:lvl2pPr>
      <a:lvl3pPr marL="5486400" indent="-1096963" algn="l" defTabSz="4389438" rtl="0" eaLnBrk="0" fontAlgn="base" hangingPunct="0">
        <a:spcBef>
          <a:spcPct val="20000"/>
        </a:spcBef>
        <a:spcAft>
          <a:spcPct val="0"/>
        </a:spcAft>
        <a:buChar char="•"/>
        <a:defRPr sz="11500">
          <a:solidFill>
            <a:schemeClr val="tx1"/>
          </a:solidFill>
          <a:latin typeface="+mn-lt"/>
          <a:ea typeface="+mn-ea"/>
        </a:defRPr>
      </a:lvl3pPr>
      <a:lvl4pPr marL="7680325" indent="-1096963" algn="l" defTabSz="4389438" rtl="0" eaLnBrk="0" fontAlgn="base" hangingPunct="0">
        <a:spcBef>
          <a:spcPct val="20000"/>
        </a:spcBef>
        <a:spcAft>
          <a:spcPct val="0"/>
        </a:spcAft>
        <a:buChar char="–"/>
        <a:defRPr sz="9600">
          <a:solidFill>
            <a:schemeClr val="tx1"/>
          </a:solidFill>
          <a:latin typeface="+mn-lt"/>
          <a:ea typeface="+mn-ea"/>
        </a:defRPr>
      </a:lvl4pPr>
      <a:lvl5pPr marL="9875838" indent="-1096963" algn="l" defTabSz="4389438" rtl="0" eaLnBrk="0" fontAlgn="base" hangingPunct="0">
        <a:spcBef>
          <a:spcPct val="20000"/>
        </a:spcBef>
        <a:spcAft>
          <a:spcPct val="0"/>
        </a:spcAft>
        <a:buChar char="»"/>
        <a:defRPr sz="9600">
          <a:solidFill>
            <a:schemeClr val="tx1"/>
          </a:solidFill>
          <a:latin typeface="+mn-lt"/>
          <a:ea typeface="+mn-ea"/>
        </a:defRPr>
      </a:lvl5pPr>
      <a:lvl6pPr marL="10333038" indent="-1096963" algn="l" defTabSz="4389438" rtl="0" fontAlgn="base">
        <a:spcBef>
          <a:spcPct val="20000"/>
        </a:spcBef>
        <a:spcAft>
          <a:spcPct val="0"/>
        </a:spcAft>
        <a:buChar char="»"/>
        <a:defRPr sz="9600">
          <a:solidFill>
            <a:schemeClr val="tx1"/>
          </a:solidFill>
          <a:latin typeface="+mn-lt"/>
          <a:ea typeface="+mn-ea"/>
        </a:defRPr>
      </a:lvl6pPr>
      <a:lvl7pPr marL="10790238" indent="-1096963" algn="l" defTabSz="4389438" rtl="0" fontAlgn="base">
        <a:spcBef>
          <a:spcPct val="20000"/>
        </a:spcBef>
        <a:spcAft>
          <a:spcPct val="0"/>
        </a:spcAft>
        <a:buChar char="»"/>
        <a:defRPr sz="9600">
          <a:solidFill>
            <a:schemeClr val="tx1"/>
          </a:solidFill>
          <a:latin typeface="+mn-lt"/>
          <a:ea typeface="+mn-ea"/>
        </a:defRPr>
      </a:lvl7pPr>
      <a:lvl8pPr marL="11247438" indent="-1096963" algn="l" defTabSz="4389438" rtl="0" fontAlgn="base">
        <a:spcBef>
          <a:spcPct val="20000"/>
        </a:spcBef>
        <a:spcAft>
          <a:spcPct val="0"/>
        </a:spcAft>
        <a:buChar char="»"/>
        <a:defRPr sz="9600">
          <a:solidFill>
            <a:schemeClr val="tx1"/>
          </a:solidFill>
          <a:latin typeface="+mn-lt"/>
          <a:ea typeface="+mn-ea"/>
        </a:defRPr>
      </a:lvl8pPr>
      <a:lvl9pPr marL="11704638" indent="-1096963" algn="l" defTabSz="4389438" rtl="0" fontAlgn="base">
        <a:spcBef>
          <a:spcPct val="20000"/>
        </a:spcBef>
        <a:spcAft>
          <a:spcPct val="0"/>
        </a:spcAft>
        <a:buChar char="»"/>
        <a:defRPr sz="96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 Box 7"/>
          <p:cNvSpPr txBox="1">
            <a:spLocks noChangeArrowheads="1"/>
          </p:cNvSpPr>
          <p:nvPr/>
        </p:nvSpPr>
        <p:spPr bwMode="auto">
          <a:xfrm>
            <a:off x="914400" y="356224"/>
            <a:ext cx="42062400" cy="2862322"/>
          </a:xfrm>
          <a:prstGeom prst="rect">
            <a:avLst/>
          </a:prstGeom>
          <a:noFill/>
          <a:ln w="9525">
            <a:noFill/>
            <a:miter lim="800000"/>
            <a:headEnd/>
            <a:tailEnd/>
          </a:ln>
        </p:spPr>
        <p:txBody>
          <a:bodyPr wrap="square">
            <a:prstTxWarp prst="textNoShape">
              <a:avLst/>
            </a:prstTxWarp>
            <a:spAutoFit/>
          </a:bodyPr>
          <a:lstStyle/>
          <a:p>
            <a:pPr algn="ctr"/>
            <a:r>
              <a:rPr lang="en-US" sz="6000" dirty="0">
                <a:solidFill>
                  <a:srgbClr val="EEB211"/>
                </a:solidFill>
                <a:latin typeface="Arial Black" pitchFamily="8" charset="0"/>
              </a:rPr>
              <a:t>Did non-metro healthcare organizations disproportionately benefit from the United States Paycheck Protection Program (PPP) During the Covid-19 Pandemic? </a:t>
            </a:r>
            <a:br>
              <a:rPr lang="en-US" sz="6000" dirty="0">
                <a:solidFill>
                  <a:srgbClr val="EEB211"/>
                </a:solidFill>
                <a:latin typeface="Arial Black" pitchFamily="8" charset="0"/>
              </a:rPr>
            </a:br>
            <a:r>
              <a:rPr lang="en-US" sz="6000" dirty="0">
                <a:solidFill>
                  <a:srgbClr val="EEB211"/>
                </a:solidFill>
                <a:latin typeface="Arial Black" pitchFamily="8" charset="0"/>
              </a:rPr>
              <a:t>Identifying the differences between metro and non-metro loan recipients in the healthcare sector </a:t>
            </a:r>
          </a:p>
        </p:txBody>
      </p:sp>
      <p:sp>
        <p:nvSpPr>
          <p:cNvPr id="13315" name="Text Box 8"/>
          <p:cNvSpPr txBox="1">
            <a:spLocks noChangeArrowheads="1"/>
          </p:cNvSpPr>
          <p:nvPr/>
        </p:nvSpPr>
        <p:spPr bwMode="auto">
          <a:xfrm>
            <a:off x="6286500" y="3056689"/>
            <a:ext cx="31318200" cy="2492990"/>
          </a:xfrm>
          <a:prstGeom prst="rect">
            <a:avLst/>
          </a:prstGeom>
          <a:noFill/>
          <a:ln w="9525">
            <a:noFill/>
            <a:miter lim="800000"/>
            <a:headEnd/>
            <a:tailEnd/>
          </a:ln>
        </p:spPr>
        <p:txBody>
          <a:bodyPr wrap="square">
            <a:prstTxWarp prst="textNoShape">
              <a:avLst/>
            </a:prstTxWarp>
            <a:spAutoFit/>
          </a:bodyPr>
          <a:lstStyle/>
          <a:p>
            <a:pPr algn="ctr"/>
            <a:r>
              <a:rPr lang="en-US" sz="6000" b="1" dirty="0">
                <a:solidFill>
                  <a:schemeClr val="bg1"/>
                </a:solidFill>
              </a:rPr>
              <a:t>Jason Semprini, MPP’</a:t>
            </a:r>
          </a:p>
          <a:p>
            <a:pPr algn="ctr"/>
            <a:r>
              <a:rPr lang="en-US" sz="4800" i="1" dirty="0">
                <a:solidFill>
                  <a:schemeClr val="bg1"/>
                </a:solidFill>
              </a:rPr>
              <a:t>University of Iowa College of Public Health; Department of Health Management and Policy</a:t>
            </a:r>
          </a:p>
          <a:p>
            <a:pPr algn="ctr"/>
            <a:r>
              <a:rPr lang="en-US" sz="4800" i="1" dirty="0">
                <a:solidFill>
                  <a:schemeClr val="bg1"/>
                </a:solidFill>
              </a:rPr>
              <a:t>NIH Fellow, College of Dentistry</a:t>
            </a:r>
            <a:endParaRPr lang="en-US" sz="4800" i="1" dirty="0">
              <a:solidFill>
                <a:srgbClr val="FAF3D0"/>
              </a:solidFill>
            </a:endParaRPr>
          </a:p>
        </p:txBody>
      </p:sp>
      <p:sp>
        <p:nvSpPr>
          <p:cNvPr id="2060" name="Text Box 12"/>
          <p:cNvSpPr txBox="1">
            <a:spLocks noChangeArrowheads="1"/>
          </p:cNvSpPr>
          <p:nvPr/>
        </p:nvSpPr>
        <p:spPr bwMode="auto">
          <a:xfrm>
            <a:off x="605583" y="5920948"/>
            <a:ext cx="14478000" cy="923330"/>
          </a:xfrm>
          <a:prstGeom prst="rect">
            <a:avLst/>
          </a:prstGeom>
          <a:noFill/>
          <a:ln w="9525">
            <a:noFill/>
            <a:miter lim="800000"/>
            <a:headEnd/>
            <a:tailEnd/>
          </a:ln>
        </p:spPr>
        <p:txBody>
          <a:bodyPr wrap="square">
            <a:prstTxWarp prst="textNoShape">
              <a:avLst/>
            </a:prstTxWarp>
            <a:spAutoFit/>
          </a:bodyPr>
          <a:lstStyle/>
          <a:p>
            <a:pPr>
              <a:defRPr/>
            </a:pPr>
            <a:r>
              <a:rPr lang="en-US" sz="5400" dirty="0">
                <a:latin typeface="Arial Black" charset="0"/>
                <a:ea typeface="ＭＳ Ｐゴシック" charset="-128"/>
                <a:cs typeface="ＭＳ Ｐゴシック" charset="-128"/>
              </a:rPr>
              <a:t>Purpose</a:t>
            </a:r>
            <a:endParaRPr lang="en-US" sz="2800" dirty="0">
              <a:latin typeface="Arial Black" charset="0"/>
              <a:ea typeface="ＭＳ Ｐゴシック" charset="-128"/>
              <a:cs typeface="ＭＳ Ｐゴシック" charset="-128"/>
            </a:endParaRPr>
          </a:p>
        </p:txBody>
      </p:sp>
      <p:sp>
        <p:nvSpPr>
          <p:cNvPr id="30" name="Text Box 111"/>
          <p:cNvSpPr txBox="1">
            <a:spLocks noChangeArrowheads="1"/>
          </p:cNvSpPr>
          <p:nvPr/>
        </p:nvSpPr>
        <p:spPr bwMode="auto">
          <a:xfrm>
            <a:off x="519990" y="6931987"/>
            <a:ext cx="42456810" cy="1015663"/>
          </a:xfrm>
          <a:prstGeom prst="rect">
            <a:avLst/>
          </a:prstGeom>
          <a:noFill/>
          <a:ln w="9525">
            <a:noFill/>
            <a:miter lim="800000"/>
            <a:headEnd/>
            <a:tailEnd/>
          </a:ln>
        </p:spPr>
        <p:txBody>
          <a:bodyPr wrap="square">
            <a:prstTxWarp prst="textNoShape">
              <a:avLst/>
            </a:prstTxWarp>
            <a:spAutoFit/>
          </a:bodyPr>
          <a:lstStyle/>
          <a:p>
            <a:pPr>
              <a:spcBef>
                <a:spcPts val="600"/>
              </a:spcBef>
            </a:pPr>
            <a:r>
              <a:rPr lang="en-US" sz="6000" dirty="0"/>
              <a:t>To identify the differences between non-metro and metro healthcare CARES Act Paycheck Protection Program participants</a:t>
            </a:r>
          </a:p>
        </p:txBody>
      </p:sp>
      <p:sp>
        <p:nvSpPr>
          <p:cNvPr id="36" name="Text Box 111"/>
          <p:cNvSpPr txBox="1">
            <a:spLocks noChangeArrowheads="1"/>
          </p:cNvSpPr>
          <p:nvPr/>
        </p:nvSpPr>
        <p:spPr bwMode="auto">
          <a:xfrm>
            <a:off x="605583" y="9288056"/>
            <a:ext cx="42283238" cy="8402300"/>
          </a:xfrm>
          <a:prstGeom prst="rect">
            <a:avLst/>
          </a:prstGeom>
          <a:noFill/>
          <a:ln w="9525">
            <a:noFill/>
            <a:miter lim="800000"/>
            <a:headEnd/>
            <a:tailEnd/>
          </a:ln>
        </p:spPr>
        <p:txBody>
          <a:bodyPr wrap="square">
            <a:prstTxWarp prst="textNoShape">
              <a:avLst/>
            </a:prstTxWarp>
            <a:spAutoFit/>
          </a:bodyPr>
          <a:lstStyle/>
          <a:p>
            <a:pPr>
              <a:spcBef>
                <a:spcPts val="600"/>
              </a:spcBef>
            </a:pPr>
            <a:r>
              <a:rPr lang="en-US" sz="6000" dirty="0"/>
              <a:t>In the early weeks of the covid-19 pandemic, health systems were treating patients for covid-19, while postponing non-urgent medical services. Escalating costs, combined with the loss of billions in revenue, motivated United States policymakers to include healthcare organizations in the Paycheck Protection Program which provided small businesses with attractive emergency loans. The program was designed to mitigate the effects of economic closures amidst record-breaking unemployment. Early reports, however, suggested that rural businesses were disproportionately benefiting compared to metro businesses. Despite these claims, no study has attempted to evaluate the program by rurality or industry. The ongoing threats to the healthcare system warrant greater attention to this sector’s participation in the program. Additionally, given the dire financial outlook for rural healthcare organizations before the pandemic, a failure to understand the variation in program participation could hinder policy implementation and devastate health inequities as the pandemic continues. </a:t>
            </a:r>
          </a:p>
        </p:txBody>
      </p:sp>
      <p:pic>
        <p:nvPicPr>
          <p:cNvPr id="1026" name="Picture 2">
            <a:extLst>
              <a:ext uri="{FF2B5EF4-FFF2-40B4-BE49-F238E27FC236}">
                <a16:creationId xmlns:a16="http://schemas.microsoft.com/office/drawing/2014/main" id="{9740C88D-CCC5-46A8-B0FE-4D770B4FA1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68211" y="29981647"/>
            <a:ext cx="5906977" cy="2341311"/>
          </a:xfrm>
          <a:prstGeom prst="rect">
            <a:avLst/>
          </a:prstGeom>
          <a:noFill/>
          <a:extLst>
            <a:ext uri="{909E8E84-426E-40DD-AFC4-6F175D3DCCD1}">
              <a14:hiddenFill xmlns:a14="http://schemas.microsoft.com/office/drawing/2010/main">
                <a:solidFill>
                  <a:srgbClr val="FFFFFF"/>
                </a:solidFill>
              </a14:hiddenFill>
            </a:ext>
          </a:extLst>
        </p:spPr>
      </p:pic>
      <p:sp>
        <p:nvSpPr>
          <p:cNvPr id="45" name="Text Box 18">
            <a:extLst>
              <a:ext uri="{FF2B5EF4-FFF2-40B4-BE49-F238E27FC236}">
                <a16:creationId xmlns:a16="http://schemas.microsoft.com/office/drawing/2014/main" id="{187B56FC-E20D-4575-85A0-267F4C67BFB2}"/>
              </a:ext>
            </a:extLst>
          </p:cNvPr>
          <p:cNvSpPr txBox="1">
            <a:spLocks noChangeArrowheads="1"/>
          </p:cNvSpPr>
          <p:nvPr/>
        </p:nvSpPr>
        <p:spPr bwMode="auto">
          <a:xfrm>
            <a:off x="569488" y="17726830"/>
            <a:ext cx="26974800" cy="1754326"/>
          </a:xfrm>
          <a:prstGeom prst="rect">
            <a:avLst/>
          </a:prstGeom>
          <a:noFill/>
          <a:ln w="9525">
            <a:noFill/>
            <a:miter lim="800000"/>
            <a:headEnd/>
            <a:tailEnd/>
          </a:ln>
        </p:spPr>
        <p:txBody>
          <a:bodyPr wrap="square">
            <a:prstTxWarp prst="textNoShape">
              <a:avLst/>
            </a:prstTxWarp>
            <a:spAutoFit/>
          </a:bodyPr>
          <a:lstStyle/>
          <a:p>
            <a:pPr>
              <a:defRPr/>
            </a:pPr>
            <a:r>
              <a:rPr lang="en-US" sz="5400" dirty="0">
                <a:latin typeface="Arial Black" charset="0"/>
                <a:ea typeface="ＭＳ Ｐゴシック" charset="-128"/>
                <a:cs typeface="ＭＳ Ｐゴシック" charset="-128"/>
              </a:rPr>
              <a:t>Methods</a:t>
            </a:r>
          </a:p>
          <a:p>
            <a:pPr>
              <a:defRPr/>
            </a:pPr>
            <a:endParaRPr lang="en-US" sz="5400" dirty="0">
              <a:latin typeface="Arial" charset="0"/>
              <a:ea typeface="ＭＳ Ｐゴシック" charset="-128"/>
              <a:cs typeface="ＭＳ Ｐゴシック" charset="-128"/>
            </a:endParaRPr>
          </a:p>
        </p:txBody>
      </p:sp>
      <p:sp>
        <p:nvSpPr>
          <p:cNvPr id="47" name="Text Box 111">
            <a:extLst>
              <a:ext uri="{FF2B5EF4-FFF2-40B4-BE49-F238E27FC236}">
                <a16:creationId xmlns:a16="http://schemas.microsoft.com/office/drawing/2014/main" id="{77A982C1-E262-430D-860E-DCBA6A7E954B}"/>
              </a:ext>
            </a:extLst>
          </p:cNvPr>
          <p:cNvSpPr txBox="1">
            <a:spLocks noChangeArrowheads="1"/>
          </p:cNvSpPr>
          <p:nvPr/>
        </p:nvSpPr>
        <p:spPr bwMode="auto">
          <a:xfrm>
            <a:off x="536032" y="18603993"/>
            <a:ext cx="42809298" cy="4708981"/>
          </a:xfrm>
          <a:prstGeom prst="rect">
            <a:avLst/>
          </a:prstGeom>
          <a:noFill/>
          <a:ln w="9525">
            <a:noFill/>
            <a:miter lim="800000"/>
            <a:headEnd/>
            <a:tailEnd/>
          </a:ln>
        </p:spPr>
        <p:txBody>
          <a:bodyPr wrap="square">
            <a:prstTxWarp prst="textNoShape">
              <a:avLst/>
            </a:prstTxWarp>
            <a:spAutoFit/>
          </a:bodyPr>
          <a:lstStyle/>
          <a:p>
            <a:pPr>
              <a:spcBef>
                <a:spcPts val="600"/>
              </a:spcBef>
            </a:pPr>
            <a:r>
              <a:rPr lang="en-US" sz="6000" dirty="0"/>
              <a:t>Comprehensive data became available July 7/6/20 from the U.S. Small Business Administration, which included every program recipient. Recipients were coded as healthcare organizations by the North American Industry Classification System (NAICS) code. Metro status was determined by the Rural-Urban Continuum Code associated with each organization’s zip code. Outcomes included loans, value of loans, and jobs retained per 100,000 population. The analysis aggregated results for the healthcare industry, sectors within the industry, and by legal-status.</a:t>
            </a:r>
            <a:endParaRPr lang="en-US" sz="6000" i="1" dirty="0"/>
          </a:p>
        </p:txBody>
      </p:sp>
      <p:sp>
        <p:nvSpPr>
          <p:cNvPr id="22" name="Text Box 18">
            <a:extLst>
              <a:ext uri="{FF2B5EF4-FFF2-40B4-BE49-F238E27FC236}">
                <a16:creationId xmlns:a16="http://schemas.microsoft.com/office/drawing/2014/main" id="{CA659E76-C90E-4558-AD6D-7B87816A5DAA}"/>
              </a:ext>
            </a:extLst>
          </p:cNvPr>
          <p:cNvSpPr txBox="1">
            <a:spLocks noChangeArrowheads="1"/>
          </p:cNvSpPr>
          <p:nvPr/>
        </p:nvSpPr>
        <p:spPr bwMode="auto">
          <a:xfrm>
            <a:off x="609600" y="8153400"/>
            <a:ext cx="26974800" cy="1754326"/>
          </a:xfrm>
          <a:prstGeom prst="rect">
            <a:avLst/>
          </a:prstGeom>
          <a:noFill/>
          <a:ln w="9525">
            <a:noFill/>
            <a:miter lim="800000"/>
            <a:headEnd/>
            <a:tailEnd/>
          </a:ln>
        </p:spPr>
        <p:txBody>
          <a:bodyPr wrap="square">
            <a:prstTxWarp prst="textNoShape">
              <a:avLst/>
            </a:prstTxWarp>
            <a:spAutoFit/>
          </a:bodyPr>
          <a:lstStyle/>
          <a:p>
            <a:pPr>
              <a:defRPr/>
            </a:pPr>
            <a:r>
              <a:rPr lang="en-US" sz="5400" dirty="0">
                <a:latin typeface="Arial Black" charset="0"/>
                <a:ea typeface="ＭＳ Ｐゴシック" charset="-128"/>
                <a:cs typeface="ＭＳ Ｐゴシック" charset="-128"/>
              </a:rPr>
              <a:t>Background</a:t>
            </a:r>
          </a:p>
          <a:p>
            <a:pPr>
              <a:defRPr/>
            </a:pPr>
            <a:endParaRPr lang="en-US" sz="5400" dirty="0">
              <a:latin typeface="Arial" charset="0"/>
              <a:ea typeface="ＭＳ Ｐゴシック" charset="-128"/>
              <a:cs typeface="ＭＳ Ｐゴシック" charset="-128"/>
            </a:endParaRPr>
          </a:p>
        </p:txBody>
      </p:sp>
      <p:graphicFrame>
        <p:nvGraphicFramePr>
          <p:cNvPr id="3" name="Table 2">
            <a:extLst>
              <a:ext uri="{FF2B5EF4-FFF2-40B4-BE49-F238E27FC236}">
                <a16:creationId xmlns:a16="http://schemas.microsoft.com/office/drawing/2014/main" id="{FA259F56-D6CA-4EEB-AAB4-AFC9F308C5A9}"/>
              </a:ext>
            </a:extLst>
          </p:cNvPr>
          <p:cNvGraphicFramePr>
            <a:graphicFrameLocks noGrp="1"/>
          </p:cNvGraphicFramePr>
          <p:nvPr>
            <p:extLst>
              <p:ext uri="{D42A27DB-BD31-4B8C-83A1-F6EECF244321}">
                <p14:modId xmlns:p14="http://schemas.microsoft.com/office/powerpoint/2010/main" val="807950216"/>
              </p:ext>
            </p:extLst>
          </p:nvPr>
        </p:nvGraphicFramePr>
        <p:xfrm>
          <a:off x="914400" y="23224490"/>
          <a:ext cx="41974420" cy="6921543"/>
        </p:xfrm>
        <a:graphic>
          <a:graphicData uri="http://schemas.openxmlformats.org/drawingml/2006/table">
            <a:tbl>
              <a:tblPr firstRow="1" firstCol="1" bandRow="1">
                <a:tableStyleId>{5202B0CA-FC54-4496-8BCA-5EF66A818D29}</a:tableStyleId>
              </a:tblPr>
              <a:tblGrid>
                <a:gridCol w="8394884">
                  <a:extLst>
                    <a:ext uri="{9D8B030D-6E8A-4147-A177-3AD203B41FA5}">
                      <a16:colId xmlns:a16="http://schemas.microsoft.com/office/drawing/2014/main" val="3901956245"/>
                    </a:ext>
                  </a:extLst>
                </a:gridCol>
                <a:gridCol w="8394884">
                  <a:extLst>
                    <a:ext uri="{9D8B030D-6E8A-4147-A177-3AD203B41FA5}">
                      <a16:colId xmlns:a16="http://schemas.microsoft.com/office/drawing/2014/main" val="4077559672"/>
                    </a:ext>
                  </a:extLst>
                </a:gridCol>
                <a:gridCol w="8394884">
                  <a:extLst>
                    <a:ext uri="{9D8B030D-6E8A-4147-A177-3AD203B41FA5}">
                      <a16:colId xmlns:a16="http://schemas.microsoft.com/office/drawing/2014/main" val="3167890542"/>
                    </a:ext>
                  </a:extLst>
                </a:gridCol>
                <a:gridCol w="8394884">
                  <a:extLst>
                    <a:ext uri="{9D8B030D-6E8A-4147-A177-3AD203B41FA5}">
                      <a16:colId xmlns:a16="http://schemas.microsoft.com/office/drawing/2014/main" val="2459426310"/>
                    </a:ext>
                  </a:extLst>
                </a:gridCol>
                <a:gridCol w="8394884">
                  <a:extLst>
                    <a:ext uri="{9D8B030D-6E8A-4147-A177-3AD203B41FA5}">
                      <a16:colId xmlns:a16="http://schemas.microsoft.com/office/drawing/2014/main" val="3376865145"/>
                    </a:ext>
                  </a:extLst>
                </a:gridCol>
              </a:tblGrid>
              <a:tr h="1883540">
                <a:tc gridSpan="5">
                  <a:txBody>
                    <a:bodyPr/>
                    <a:lstStyle/>
                    <a:p>
                      <a:pPr algn="l" fontAlgn="ctr"/>
                      <a:r>
                        <a:rPr lang="en-US" sz="5400" u="none" strike="noStrike" dirty="0">
                          <a:solidFill>
                            <a:schemeClr val="tx1"/>
                          </a:solidFill>
                          <a:effectLst/>
                        </a:rPr>
                        <a:t>Table 1 – Number and proportion of healthcare businesses receiving Paycheck Protection Program (PPP) loans, by metro status</a:t>
                      </a:r>
                      <a:endParaRPr lang="en-US" sz="5400" b="1" i="0" u="none" strike="noStrike" dirty="0">
                        <a:solidFill>
                          <a:schemeClr val="tx1"/>
                        </a:solidFill>
                        <a:effectLst/>
                        <a:latin typeface="Calibri" panose="020F0502020204030204" pitchFamily="34" charset="0"/>
                      </a:endParaRPr>
                    </a:p>
                  </a:txBody>
                  <a:tcPr marL="9525" marR="9525" marT="9525" marB="0" anchor="c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174559881"/>
                  </a:ext>
                </a:extLst>
              </a:tr>
              <a:tr h="944401">
                <a:tc>
                  <a:txBody>
                    <a:bodyPr/>
                    <a:lstStyle/>
                    <a:p>
                      <a:pPr algn="l" fontAlgn="b"/>
                      <a:endParaRPr lang="en-US" sz="5400" b="0" i="0" u="none" strike="noStrike">
                        <a:solidFill>
                          <a:schemeClr val="tx1"/>
                        </a:solidFill>
                        <a:effectLst/>
                        <a:latin typeface="Calibri" panose="020F0502020204030204" pitchFamily="34" charset="0"/>
                      </a:endParaRPr>
                    </a:p>
                  </a:txBody>
                  <a:tcPr marL="9525" marR="9525" marT="9525" marB="0" anchor="b"/>
                </a:tc>
                <a:tc gridSpan="3">
                  <a:txBody>
                    <a:bodyPr/>
                    <a:lstStyle/>
                    <a:p>
                      <a:pPr algn="ctr" fontAlgn="ctr"/>
                      <a:r>
                        <a:rPr lang="en-US" sz="5400" b="1" u="none" strike="noStrike" dirty="0">
                          <a:solidFill>
                            <a:schemeClr val="tx1"/>
                          </a:solidFill>
                          <a:effectLst/>
                        </a:rPr>
                        <a:t>Recipients</a:t>
                      </a:r>
                      <a:endParaRPr lang="en-US" sz="5400" b="1" i="0" u="none" strike="noStrike" dirty="0">
                        <a:solidFill>
                          <a:schemeClr val="tx1"/>
                        </a:solidFill>
                        <a:effectLst/>
                        <a:latin typeface="Calibri" panose="020F0502020204030204" pitchFamily="34" charset="0"/>
                      </a:endParaRPr>
                    </a:p>
                  </a:txBody>
                  <a:tcPr marL="9525" marR="9525" marT="9525" marB="0" anchor="ctr"/>
                </a:tc>
                <a:tc hMerge="1">
                  <a:txBody>
                    <a:bodyPr/>
                    <a:lstStyle/>
                    <a:p>
                      <a:endParaRPr lang="en-US"/>
                    </a:p>
                  </a:txBody>
                  <a:tcPr/>
                </a:tc>
                <a:tc hMerge="1">
                  <a:txBody>
                    <a:bodyPr/>
                    <a:lstStyle/>
                    <a:p>
                      <a:endParaRPr lang="en-US"/>
                    </a:p>
                  </a:txBody>
                  <a:tcPr/>
                </a:tc>
                <a:tc>
                  <a:txBody>
                    <a:bodyPr/>
                    <a:lstStyle/>
                    <a:p>
                      <a:pPr algn="l" fontAlgn="b"/>
                      <a:endParaRPr lang="en-US" sz="5400" b="0" i="0" u="none" strike="noStrike">
                        <a:solidFill>
                          <a:schemeClr val="tx1"/>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56835425"/>
                  </a:ext>
                </a:extLst>
              </a:tr>
              <a:tr h="954959">
                <a:tc>
                  <a:txBody>
                    <a:bodyPr/>
                    <a:lstStyle/>
                    <a:p>
                      <a:pPr algn="l" fontAlgn="b"/>
                      <a:endParaRPr lang="en-US" sz="5400" b="0" i="0" u="none" strike="noStrike">
                        <a:solidFill>
                          <a:schemeClr val="tx1"/>
                        </a:solidFill>
                        <a:effectLst/>
                        <a:latin typeface="Calibri" panose="020F0502020204030204" pitchFamily="34" charset="0"/>
                      </a:endParaRPr>
                    </a:p>
                  </a:txBody>
                  <a:tcPr marL="9525" marR="9525" marT="9525" marB="0" anchor="b"/>
                </a:tc>
                <a:tc>
                  <a:txBody>
                    <a:bodyPr/>
                    <a:lstStyle/>
                    <a:p>
                      <a:pPr algn="ctr" fontAlgn="ctr"/>
                      <a:r>
                        <a:rPr lang="en-US" sz="5400" b="1" u="none" strike="noStrike">
                          <a:solidFill>
                            <a:schemeClr val="tx1"/>
                          </a:solidFill>
                          <a:effectLst/>
                        </a:rPr>
                        <a:t>All</a:t>
                      </a:r>
                      <a:endParaRPr lang="en-US" sz="5400" b="1" i="0" u="none" strike="noStrike">
                        <a:solidFill>
                          <a:schemeClr val="tx1"/>
                        </a:solidFill>
                        <a:effectLst/>
                        <a:latin typeface="Calibri" panose="020F0502020204030204" pitchFamily="34" charset="0"/>
                      </a:endParaRPr>
                    </a:p>
                  </a:txBody>
                  <a:tcPr marL="9525" marR="9525" marT="9525" marB="0" anchor="ctr"/>
                </a:tc>
                <a:tc>
                  <a:txBody>
                    <a:bodyPr/>
                    <a:lstStyle/>
                    <a:p>
                      <a:pPr algn="ctr" fontAlgn="ctr"/>
                      <a:r>
                        <a:rPr lang="en-US" sz="5400" b="1" u="none" strike="noStrike" dirty="0">
                          <a:solidFill>
                            <a:schemeClr val="tx1"/>
                          </a:solidFill>
                          <a:effectLst/>
                        </a:rPr>
                        <a:t>Non-Metro</a:t>
                      </a:r>
                      <a:endParaRPr lang="en-US" sz="5400" b="1" i="0" u="none" strike="noStrike" dirty="0">
                        <a:solidFill>
                          <a:schemeClr val="tx1"/>
                        </a:solidFill>
                        <a:effectLst/>
                        <a:latin typeface="Calibri" panose="020F0502020204030204" pitchFamily="34" charset="0"/>
                      </a:endParaRPr>
                    </a:p>
                  </a:txBody>
                  <a:tcPr marL="9525" marR="9525" marT="9525" marB="0" anchor="ctr"/>
                </a:tc>
                <a:tc>
                  <a:txBody>
                    <a:bodyPr/>
                    <a:lstStyle/>
                    <a:p>
                      <a:pPr algn="ctr" fontAlgn="ctr"/>
                      <a:r>
                        <a:rPr lang="en-US" sz="5400" b="1" u="none" strike="noStrike" dirty="0">
                          <a:solidFill>
                            <a:schemeClr val="tx1"/>
                          </a:solidFill>
                          <a:effectLst/>
                        </a:rPr>
                        <a:t>Metro</a:t>
                      </a:r>
                      <a:endParaRPr lang="en-US" sz="5400" b="1" i="0" u="none" strike="noStrike" dirty="0">
                        <a:solidFill>
                          <a:schemeClr val="tx1"/>
                        </a:solidFill>
                        <a:effectLst/>
                        <a:latin typeface="Calibri" panose="020F0502020204030204" pitchFamily="34" charset="0"/>
                      </a:endParaRPr>
                    </a:p>
                  </a:txBody>
                  <a:tcPr marL="9525" marR="9525" marT="9525" marB="0" anchor="ctr"/>
                </a:tc>
                <a:tc>
                  <a:txBody>
                    <a:bodyPr/>
                    <a:lstStyle/>
                    <a:p>
                      <a:pPr algn="l" fontAlgn="b"/>
                      <a:endParaRPr lang="en-US" sz="5400" b="0" i="0" u="none" strike="noStrike">
                        <a:solidFill>
                          <a:schemeClr val="tx1"/>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59883873"/>
                  </a:ext>
                </a:extLst>
              </a:tr>
              <a:tr h="954959">
                <a:tc>
                  <a:txBody>
                    <a:bodyPr/>
                    <a:lstStyle/>
                    <a:p>
                      <a:pPr algn="l" fontAlgn="ctr"/>
                      <a:r>
                        <a:rPr lang="en-US" sz="5400" u="none" strike="noStrike">
                          <a:solidFill>
                            <a:schemeClr val="tx1"/>
                          </a:solidFill>
                          <a:effectLst/>
                        </a:rPr>
                        <a:t>All</a:t>
                      </a:r>
                      <a:endParaRPr lang="en-US" sz="5400" b="0" i="0" u="none" strike="noStrike">
                        <a:solidFill>
                          <a:schemeClr val="tx1"/>
                        </a:solidFill>
                        <a:effectLst/>
                        <a:latin typeface="Calibri" panose="020F0502020204030204" pitchFamily="34" charset="0"/>
                      </a:endParaRPr>
                    </a:p>
                  </a:txBody>
                  <a:tcPr marL="9525" marR="9525" marT="9525" marB="0" anchor="ctr"/>
                </a:tc>
                <a:tc>
                  <a:txBody>
                    <a:bodyPr/>
                    <a:lstStyle/>
                    <a:p>
                      <a:pPr algn="r" fontAlgn="ctr"/>
                      <a:r>
                        <a:rPr lang="en-US" sz="5400" u="none" strike="noStrike">
                          <a:solidFill>
                            <a:schemeClr val="tx1"/>
                          </a:solidFill>
                          <a:effectLst/>
                        </a:rPr>
                        <a:t>4,842,901</a:t>
                      </a:r>
                      <a:endParaRPr lang="en-US" sz="5400" b="0" i="0" u="none" strike="noStrike">
                        <a:solidFill>
                          <a:schemeClr val="tx1"/>
                        </a:solidFill>
                        <a:effectLst/>
                        <a:latin typeface="Calibri" panose="020F0502020204030204" pitchFamily="34" charset="0"/>
                      </a:endParaRPr>
                    </a:p>
                  </a:txBody>
                  <a:tcPr marL="9525" marR="9525" marT="9525" marB="0" anchor="ctr"/>
                </a:tc>
                <a:tc>
                  <a:txBody>
                    <a:bodyPr/>
                    <a:lstStyle/>
                    <a:p>
                      <a:pPr algn="r" fontAlgn="ctr"/>
                      <a:r>
                        <a:rPr lang="en-US" sz="5400" u="none" strike="noStrike" dirty="0">
                          <a:solidFill>
                            <a:schemeClr val="tx1"/>
                          </a:solidFill>
                          <a:effectLst/>
                        </a:rPr>
                        <a:t>851,393</a:t>
                      </a:r>
                      <a:endParaRPr lang="en-US" sz="5400" b="0" i="0" u="none" strike="noStrike" dirty="0">
                        <a:solidFill>
                          <a:schemeClr val="tx1"/>
                        </a:solidFill>
                        <a:effectLst/>
                        <a:latin typeface="Calibri" panose="020F0502020204030204" pitchFamily="34" charset="0"/>
                      </a:endParaRPr>
                    </a:p>
                  </a:txBody>
                  <a:tcPr marL="9525" marR="9525" marT="9525" marB="0" anchor="ctr"/>
                </a:tc>
                <a:tc>
                  <a:txBody>
                    <a:bodyPr/>
                    <a:lstStyle/>
                    <a:p>
                      <a:pPr algn="r" fontAlgn="ctr"/>
                      <a:r>
                        <a:rPr lang="en-US" sz="5400" u="none" strike="noStrike" dirty="0">
                          <a:solidFill>
                            <a:schemeClr val="tx1"/>
                          </a:solidFill>
                          <a:effectLst/>
                        </a:rPr>
                        <a:t>3,991,508</a:t>
                      </a:r>
                      <a:endParaRPr lang="en-US" sz="5400" b="0" i="0" u="none" strike="noStrike" dirty="0">
                        <a:solidFill>
                          <a:schemeClr val="tx1"/>
                        </a:solidFill>
                        <a:effectLst/>
                        <a:latin typeface="Calibri" panose="020F0502020204030204" pitchFamily="34" charset="0"/>
                      </a:endParaRPr>
                    </a:p>
                  </a:txBody>
                  <a:tcPr marL="9525" marR="9525" marT="9525" marB="0" anchor="ctr"/>
                </a:tc>
                <a:tc>
                  <a:txBody>
                    <a:bodyPr/>
                    <a:lstStyle/>
                    <a:p>
                      <a:pPr algn="l" fontAlgn="b"/>
                      <a:endParaRPr lang="en-US" sz="5400" b="0" i="0" u="none" strike="noStrike" dirty="0">
                        <a:solidFill>
                          <a:schemeClr val="tx1"/>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880049955"/>
                  </a:ext>
                </a:extLst>
              </a:tr>
              <a:tr h="954959">
                <a:tc>
                  <a:txBody>
                    <a:bodyPr/>
                    <a:lstStyle/>
                    <a:p>
                      <a:pPr algn="l" fontAlgn="ctr"/>
                      <a:r>
                        <a:rPr lang="en-US" sz="5400" u="none" strike="noStrike" dirty="0">
                          <a:solidFill>
                            <a:schemeClr val="tx1"/>
                          </a:solidFill>
                          <a:effectLst/>
                        </a:rPr>
                        <a:t>Health Care </a:t>
                      </a:r>
                      <a:endParaRPr lang="en-US" sz="5400" b="0" i="0" u="none" strike="noStrike" dirty="0">
                        <a:solidFill>
                          <a:schemeClr val="tx1"/>
                        </a:solidFill>
                        <a:effectLst/>
                        <a:latin typeface="Calibri" panose="020F0502020204030204" pitchFamily="34" charset="0"/>
                      </a:endParaRPr>
                    </a:p>
                  </a:txBody>
                  <a:tcPr marL="9525" marR="9525" marT="9525" marB="0" anchor="ctr"/>
                </a:tc>
                <a:tc>
                  <a:txBody>
                    <a:bodyPr/>
                    <a:lstStyle/>
                    <a:p>
                      <a:pPr algn="r" fontAlgn="ctr"/>
                      <a:r>
                        <a:rPr lang="en-US" sz="5400" u="none" strike="noStrike">
                          <a:solidFill>
                            <a:schemeClr val="tx1"/>
                          </a:solidFill>
                          <a:effectLst/>
                        </a:rPr>
                        <a:t>500,092</a:t>
                      </a:r>
                      <a:endParaRPr lang="en-US" sz="5400" b="0" i="0" u="none" strike="noStrike">
                        <a:solidFill>
                          <a:schemeClr val="tx1"/>
                        </a:solidFill>
                        <a:effectLst/>
                        <a:latin typeface="Calibri" panose="020F0502020204030204" pitchFamily="34" charset="0"/>
                      </a:endParaRPr>
                    </a:p>
                  </a:txBody>
                  <a:tcPr marL="9525" marR="9525" marT="9525" marB="0" anchor="ctr"/>
                </a:tc>
                <a:tc>
                  <a:txBody>
                    <a:bodyPr/>
                    <a:lstStyle/>
                    <a:p>
                      <a:pPr algn="r" fontAlgn="ctr"/>
                      <a:r>
                        <a:rPr lang="en-US" sz="5400" u="none" strike="noStrike">
                          <a:solidFill>
                            <a:schemeClr val="tx1"/>
                          </a:solidFill>
                          <a:effectLst/>
                        </a:rPr>
                        <a:t>71,818</a:t>
                      </a:r>
                      <a:endParaRPr lang="en-US" sz="5400" b="0" i="0" u="none" strike="noStrike">
                        <a:solidFill>
                          <a:schemeClr val="tx1"/>
                        </a:solidFill>
                        <a:effectLst/>
                        <a:latin typeface="Calibri" panose="020F0502020204030204" pitchFamily="34" charset="0"/>
                      </a:endParaRPr>
                    </a:p>
                  </a:txBody>
                  <a:tcPr marL="9525" marR="9525" marT="9525" marB="0" anchor="ctr"/>
                </a:tc>
                <a:tc>
                  <a:txBody>
                    <a:bodyPr/>
                    <a:lstStyle/>
                    <a:p>
                      <a:pPr algn="r" fontAlgn="ctr"/>
                      <a:r>
                        <a:rPr lang="en-US" sz="5400" u="none" strike="noStrike" dirty="0">
                          <a:solidFill>
                            <a:schemeClr val="tx1"/>
                          </a:solidFill>
                          <a:effectLst/>
                        </a:rPr>
                        <a:t>428,274</a:t>
                      </a:r>
                      <a:endParaRPr lang="en-US" sz="5400" b="0" i="0" u="none" strike="noStrike" dirty="0">
                        <a:solidFill>
                          <a:schemeClr val="tx1"/>
                        </a:solidFill>
                        <a:effectLst/>
                        <a:latin typeface="Calibri" panose="020F0502020204030204" pitchFamily="34" charset="0"/>
                      </a:endParaRPr>
                    </a:p>
                  </a:txBody>
                  <a:tcPr marL="9525" marR="9525" marT="9525" marB="0" anchor="ctr"/>
                </a:tc>
                <a:tc>
                  <a:txBody>
                    <a:bodyPr/>
                    <a:lstStyle/>
                    <a:p>
                      <a:pPr algn="l" fontAlgn="b"/>
                      <a:endParaRPr lang="en-US" sz="5400" b="0" i="0" u="none" strike="noStrike">
                        <a:solidFill>
                          <a:schemeClr val="tx1"/>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3008081"/>
                  </a:ext>
                </a:extLst>
              </a:tr>
              <a:tr h="944401">
                <a:tc>
                  <a:txBody>
                    <a:bodyPr/>
                    <a:lstStyle/>
                    <a:p>
                      <a:pPr algn="l" fontAlgn="b"/>
                      <a:endParaRPr lang="en-US" sz="5400" b="0" i="0" u="none" strike="noStrike" dirty="0">
                        <a:solidFill>
                          <a:schemeClr val="tx1"/>
                        </a:solidFill>
                        <a:effectLst/>
                        <a:latin typeface="Calibri" panose="020F0502020204030204" pitchFamily="34" charset="0"/>
                      </a:endParaRPr>
                    </a:p>
                  </a:txBody>
                  <a:tcPr marL="9525" marR="9525" marT="9525" marB="0" anchor="b"/>
                </a:tc>
                <a:tc>
                  <a:txBody>
                    <a:bodyPr/>
                    <a:lstStyle/>
                    <a:p>
                      <a:pPr algn="r" fontAlgn="ctr"/>
                      <a:r>
                        <a:rPr lang="en-US" sz="5400" i="1" u="none" strike="noStrike" dirty="0">
                          <a:solidFill>
                            <a:schemeClr val="tx1"/>
                          </a:solidFill>
                          <a:effectLst/>
                        </a:rPr>
                        <a:t>10.33%</a:t>
                      </a:r>
                      <a:endParaRPr lang="en-US" sz="5400" b="0" i="1" u="none" strike="noStrike" dirty="0">
                        <a:solidFill>
                          <a:schemeClr val="tx1"/>
                        </a:solidFill>
                        <a:effectLst/>
                        <a:latin typeface="Calibri" panose="020F0502020204030204" pitchFamily="34" charset="0"/>
                      </a:endParaRPr>
                    </a:p>
                  </a:txBody>
                  <a:tcPr marL="9525" marR="9525" marT="9525" marB="0" anchor="ctr"/>
                </a:tc>
                <a:tc>
                  <a:txBody>
                    <a:bodyPr/>
                    <a:lstStyle/>
                    <a:p>
                      <a:pPr algn="r" fontAlgn="ctr"/>
                      <a:r>
                        <a:rPr lang="en-US" sz="5400" i="1" u="none" strike="noStrike" dirty="0">
                          <a:solidFill>
                            <a:schemeClr val="tx1"/>
                          </a:solidFill>
                          <a:effectLst/>
                        </a:rPr>
                        <a:t>8.44%</a:t>
                      </a:r>
                      <a:endParaRPr lang="en-US" sz="5400" b="0" i="1" u="none" strike="noStrike" dirty="0">
                        <a:solidFill>
                          <a:schemeClr val="tx1"/>
                        </a:solidFill>
                        <a:effectLst/>
                        <a:latin typeface="Calibri" panose="020F0502020204030204" pitchFamily="34" charset="0"/>
                      </a:endParaRPr>
                    </a:p>
                  </a:txBody>
                  <a:tcPr marL="9525" marR="9525" marT="9525" marB="0" anchor="ctr"/>
                </a:tc>
                <a:tc>
                  <a:txBody>
                    <a:bodyPr/>
                    <a:lstStyle/>
                    <a:p>
                      <a:pPr algn="r" fontAlgn="ctr"/>
                      <a:r>
                        <a:rPr lang="en-US" sz="5400" i="1" u="none" strike="noStrike" dirty="0">
                          <a:solidFill>
                            <a:schemeClr val="tx1"/>
                          </a:solidFill>
                          <a:effectLst/>
                        </a:rPr>
                        <a:t>10.73%</a:t>
                      </a:r>
                      <a:endParaRPr lang="en-US" sz="5400" b="0" i="1" u="none" strike="noStrike" dirty="0">
                        <a:solidFill>
                          <a:schemeClr val="tx1"/>
                        </a:solidFill>
                        <a:effectLst/>
                        <a:latin typeface="Calibri" panose="020F0502020204030204" pitchFamily="34" charset="0"/>
                      </a:endParaRPr>
                    </a:p>
                  </a:txBody>
                  <a:tcPr marL="9525" marR="9525" marT="9525" marB="0" anchor="ctr"/>
                </a:tc>
                <a:tc>
                  <a:txBody>
                    <a:bodyPr/>
                    <a:lstStyle/>
                    <a:p>
                      <a:pPr algn="ctr" fontAlgn="ctr"/>
                      <a:r>
                        <a:rPr lang="en-US" sz="4000" i="1" u="none" strike="noStrike" dirty="0">
                          <a:solidFill>
                            <a:schemeClr val="tx1"/>
                          </a:solidFill>
                          <a:effectLst/>
                        </a:rPr>
                        <a:t>Significant Difference</a:t>
                      </a:r>
                    </a:p>
                    <a:p>
                      <a:pPr algn="ctr" fontAlgn="ctr"/>
                      <a:r>
                        <a:rPr lang="en-US" sz="4000" b="0" i="1" u="none" strike="noStrike" dirty="0">
                          <a:solidFill>
                            <a:schemeClr val="tx1"/>
                          </a:solidFill>
                          <a:effectLst/>
                          <a:latin typeface="Calibri" panose="020F0502020204030204" pitchFamily="34" charset="0"/>
                        </a:rPr>
                        <a:t>p &lt;0.0001</a:t>
                      </a:r>
                    </a:p>
                  </a:txBody>
                  <a:tcPr marL="9525" marR="9525" marT="9525" marB="0" anchor="ctr"/>
                </a:tc>
                <a:extLst>
                  <a:ext uri="{0D108BD9-81ED-4DB2-BD59-A6C34878D82A}">
                    <a16:rowId xmlns:a16="http://schemas.microsoft.com/office/drawing/2014/main" val="3905042260"/>
                  </a:ext>
                </a:extLst>
              </a:tr>
            </a:tbl>
          </a:graphicData>
        </a:graphic>
      </p:graphicFrame>
    </p:spTree>
    <p:extLst>
      <p:ext uri="{BB962C8B-B14F-4D97-AF65-F5344CB8AC3E}">
        <p14:creationId xmlns:p14="http://schemas.microsoft.com/office/powerpoint/2010/main" val="1853095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 Box 7"/>
          <p:cNvSpPr txBox="1">
            <a:spLocks noChangeArrowheads="1"/>
          </p:cNvSpPr>
          <p:nvPr/>
        </p:nvSpPr>
        <p:spPr bwMode="auto">
          <a:xfrm>
            <a:off x="914400" y="356224"/>
            <a:ext cx="42062400" cy="2862322"/>
          </a:xfrm>
          <a:prstGeom prst="rect">
            <a:avLst/>
          </a:prstGeom>
          <a:noFill/>
          <a:ln w="9525">
            <a:noFill/>
            <a:miter lim="800000"/>
            <a:headEnd/>
            <a:tailEnd/>
          </a:ln>
        </p:spPr>
        <p:txBody>
          <a:bodyPr wrap="square">
            <a:prstTxWarp prst="textNoShape">
              <a:avLst/>
            </a:prstTxWarp>
            <a:spAutoFit/>
          </a:bodyPr>
          <a:lstStyle/>
          <a:p>
            <a:pPr algn="ctr"/>
            <a:r>
              <a:rPr lang="en-US" sz="6000" dirty="0">
                <a:solidFill>
                  <a:srgbClr val="EEB211"/>
                </a:solidFill>
                <a:latin typeface="Arial Black" pitchFamily="8" charset="0"/>
              </a:rPr>
              <a:t>Did non-metro healthcare organizations disproportionately benefit from the United States Paycheck Protection Program (PPP) During the Covid-19 Pandemic? </a:t>
            </a:r>
            <a:br>
              <a:rPr lang="en-US" sz="6000" dirty="0">
                <a:solidFill>
                  <a:srgbClr val="EEB211"/>
                </a:solidFill>
                <a:latin typeface="Arial Black" pitchFamily="8" charset="0"/>
              </a:rPr>
            </a:br>
            <a:r>
              <a:rPr lang="en-US" sz="6000" dirty="0">
                <a:solidFill>
                  <a:srgbClr val="EEB211"/>
                </a:solidFill>
                <a:latin typeface="Arial Black" pitchFamily="8" charset="0"/>
              </a:rPr>
              <a:t>Identifying the differences between metro and non-metro loan recipients in the healthcare sector </a:t>
            </a:r>
          </a:p>
        </p:txBody>
      </p:sp>
      <p:sp>
        <p:nvSpPr>
          <p:cNvPr id="13315" name="Text Box 8"/>
          <p:cNvSpPr txBox="1">
            <a:spLocks noChangeArrowheads="1"/>
          </p:cNvSpPr>
          <p:nvPr/>
        </p:nvSpPr>
        <p:spPr bwMode="auto">
          <a:xfrm>
            <a:off x="6286500" y="3056689"/>
            <a:ext cx="31318200" cy="2492990"/>
          </a:xfrm>
          <a:prstGeom prst="rect">
            <a:avLst/>
          </a:prstGeom>
          <a:noFill/>
          <a:ln w="9525">
            <a:noFill/>
            <a:miter lim="800000"/>
            <a:headEnd/>
            <a:tailEnd/>
          </a:ln>
        </p:spPr>
        <p:txBody>
          <a:bodyPr wrap="square">
            <a:prstTxWarp prst="textNoShape">
              <a:avLst/>
            </a:prstTxWarp>
            <a:spAutoFit/>
          </a:bodyPr>
          <a:lstStyle/>
          <a:p>
            <a:pPr algn="ctr"/>
            <a:r>
              <a:rPr lang="en-US" sz="6000" b="1" dirty="0">
                <a:solidFill>
                  <a:schemeClr val="bg1"/>
                </a:solidFill>
              </a:rPr>
              <a:t>Jason Semprini, MPP’</a:t>
            </a:r>
          </a:p>
          <a:p>
            <a:pPr algn="ctr"/>
            <a:r>
              <a:rPr lang="en-US" sz="4800" i="1" dirty="0">
                <a:solidFill>
                  <a:schemeClr val="bg1"/>
                </a:solidFill>
              </a:rPr>
              <a:t>University of Iowa College of Public Health; Department of Health Management and Policy</a:t>
            </a:r>
          </a:p>
          <a:p>
            <a:pPr algn="ctr"/>
            <a:r>
              <a:rPr lang="en-US" sz="4800" i="1" dirty="0">
                <a:solidFill>
                  <a:schemeClr val="bg1"/>
                </a:solidFill>
              </a:rPr>
              <a:t>NIH Fellow, College of Dentistry</a:t>
            </a:r>
            <a:endParaRPr lang="en-US" sz="4800" i="1" dirty="0">
              <a:solidFill>
                <a:srgbClr val="FAF3D0"/>
              </a:solidFill>
            </a:endParaRPr>
          </a:p>
        </p:txBody>
      </p:sp>
      <p:graphicFrame>
        <p:nvGraphicFramePr>
          <p:cNvPr id="13" name="Table 12">
            <a:extLst>
              <a:ext uri="{FF2B5EF4-FFF2-40B4-BE49-F238E27FC236}">
                <a16:creationId xmlns:a16="http://schemas.microsoft.com/office/drawing/2014/main" id="{4C4B608E-B5F5-41DB-B312-779E9DF30318}"/>
              </a:ext>
            </a:extLst>
          </p:cNvPr>
          <p:cNvGraphicFramePr>
            <a:graphicFrameLocks noGrp="1"/>
          </p:cNvGraphicFramePr>
          <p:nvPr>
            <p:extLst>
              <p:ext uri="{D42A27DB-BD31-4B8C-83A1-F6EECF244321}">
                <p14:modId xmlns:p14="http://schemas.microsoft.com/office/powerpoint/2010/main" val="2523868107"/>
              </p:ext>
            </p:extLst>
          </p:nvPr>
        </p:nvGraphicFramePr>
        <p:xfrm>
          <a:off x="693562" y="6096000"/>
          <a:ext cx="42062401" cy="25404858"/>
        </p:xfrm>
        <a:graphic>
          <a:graphicData uri="http://schemas.openxmlformats.org/drawingml/2006/table">
            <a:tbl>
              <a:tblPr firstRow="1" firstCol="1" bandRow="1">
                <a:tableStyleId>{5202B0CA-FC54-4496-8BCA-5EF66A818D29}</a:tableStyleId>
              </a:tblPr>
              <a:tblGrid>
                <a:gridCol w="11627005">
                  <a:extLst>
                    <a:ext uri="{9D8B030D-6E8A-4147-A177-3AD203B41FA5}">
                      <a16:colId xmlns:a16="http://schemas.microsoft.com/office/drawing/2014/main" val="3286422807"/>
                    </a:ext>
                  </a:extLst>
                </a:gridCol>
                <a:gridCol w="5129561">
                  <a:extLst>
                    <a:ext uri="{9D8B030D-6E8A-4147-A177-3AD203B41FA5}">
                      <a16:colId xmlns:a16="http://schemas.microsoft.com/office/drawing/2014/main" val="299504297"/>
                    </a:ext>
                  </a:extLst>
                </a:gridCol>
                <a:gridCol w="4103649">
                  <a:extLst>
                    <a:ext uri="{9D8B030D-6E8A-4147-A177-3AD203B41FA5}">
                      <a16:colId xmlns:a16="http://schemas.microsoft.com/office/drawing/2014/main" val="3210812446"/>
                    </a:ext>
                  </a:extLst>
                </a:gridCol>
                <a:gridCol w="1367883">
                  <a:extLst>
                    <a:ext uri="{9D8B030D-6E8A-4147-A177-3AD203B41FA5}">
                      <a16:colId xmlns:a16="http://schemas.microsoft.com/office/drawing/2014/main" val="482757975"/>
                    </a:ext>
                  </a:extLst>
                </a:gridCol>
                <a:gridCol w="5471532">
                  <a:extLst>
                    <a:ext uri="{9D8B030D-6E8A-4147-A177-3AD203B41FA5}">
                      <a16:colId xmlns:a16="http://schemas.microsoft.com/office/drawing/2014/main" val="3444999449"/>
                    </a:ext>
                  </a:extLst>
                </a:gridCol>
                <a:gridCol w="4445620">
                  <a:extLst>
                    <a:ext uri="{9D8B030D-6E8A-4147-A177-3AD203B41FA5}">
                      <a16:colId xmlns:a16="http://schemas.microsoft.com/office/drawing/2014/main" val="2678309830"/>
                    </a:ext>
                  </a:extLst>
                </a:gridCol>
                <a:gridCol w="1367883">
                  <a:extLst>
                    <a:ext uri="{9D8B030D-6E8A-4147-A177-3AD203B41FA5}">
                      <a16:colId xmlns:a16="http://schemas.microsoft.com/office/drawing/2014/main" val="1720714550"/>
                    </a:ext>
                  </a:extLst>
                </a:gridCol>
                <a:gridCol w="4787590">
                  <a:extLst>
                    <a:ext uri="{9D8B030D-6E8A-4147-A177-3AD203B41FA5}">
                      <a16:colId xmlns:a16="http://schemas.microsoft.com/office/drawing/2014/main" val="104422091"/>
                    </a:ext>
                  </a:extLst>
                </a:gridCol>
                <a:gridCol w="3761678">
                  <a:extLst>
                    <a:ext uri="{9D8B030D-6E8A-4147-A177-3AD203B41FA5}">
                      <a16:colId xmlns:a16="http://schemas.microsoft.com/office/drawing/2014/main" val="680529035"/>
                    </a:ext>
                  </a:extLst>
                </a:gridCol>
              </a:tblGrid>
              <a:tr h="1402121">
                <a:tc gridSpan="9">
                  <a:txBody>
                    <a:bodyPr/>
                    <a:lstStyle/>
                    <a:p>
                      <a:pPr marL="0" marR="0">
                        <a:lnSpc>
                          <a:spcPct val="107000"/>
                        </a:lnSpc>
                        <a:spcBef>
                          <a:spcPts val="0"/>
                        </a:spcBef>
                        <a:spcAft>
                          <a:spcPts val="0"/>
                        </a:spcAft>
                      </a:pPr>
                      <a:r>
                        <a:rPr lang="en-US" sz="4800" dirty="0">
                          <a:solidFill>
                            <a:schemeClr val="tx1"/>
                          </a:solidFill>
                          <a:effectLst/>
                        </a:rPr>
                        <a:t>Table 2 – Funds Dispersed, Jobs Retained, and Number of Loans per capita for non-metro and metro healthcare organizations receiving Paycheck Protection Program (PPP) loans. </a:t>
                      </a:r>
                      <a:endParaRPr lang="en-US" sz="4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857486413"/>
                  </a:ext>
                </a:extLst>
              </a:tr>
              <a:tr h="687291">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gridSpan="2">
                  <a:txBody>
                    <a:bodyPr/>
                    <a:lstStyle/>
                    <a:p>
                      <a:pPr marL="0" marR="0" algn="ctr">
                        <a:lnSpc>
                          <a:spcPct val="107000"/>
                        </a:lnSpc>
                        <a:spcBef>
                          <a:spcPts val="0"/>
                        </a:spcBef>
                        <a:spcAft>
                          <a:spcPts val="0"/>
                        </a:spcAft>
                      </a:pPr>
                      <a:r>
                        <a:rPr lang="en-US" sz="4800" b="1" dirty="0">
                          <a:effectLst/>
                        </a:rPr>
                        <a:t>$ Funds Dispersed</a:t>
                      </a:r>
                      <a:endParaRPr lang="en-US" sz="4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hMerge="1">
                  <a:txBody>
                    <a:bodyPr/>
                    <a:lstStyle/>
                    <a:p>
                      <a:endParaRPr lang="en-US"/>
                    </a:p>
                  </a:txBody>
                  <a:tcPr/>
                </a:tc>
                <a:tc>
                  <a:txBody>
                    <a:bodyPr/>
                    <a:lstStyle/>
                    <a:p>
                      <a:pPr>
                        <a:lnSpc>
                          <a:spcPct val="107000"/>
                        </a:lnSpc>
                      </a:pPr>
                      <a:endParaRPr lang="en-US" sz="4800" b="1" dirty="0">
                        <a:effectLst/>
                        <a:latin typeface="Calibri" panose="020F0502020204030204" pitchFamily="34" charset="0"/>
                        <a:cs typeface="Times New Roman" panose="02020603050405020304" pitchFamily="18" charset="0"/>
                      </a:endParaRPr>
                    </a:p>
                  </a:txBody>
                  <a:tcPr marL="68580" marR="68580" marT="0" marB="0" anchor="b"/>
                </a:tc>
                <a:tc gridSpan="2">
                  <a:txBody>
                    <a:bodyPr/>
                    <a:lstStyle/>
                    <a:p>
                      <a:pPr marL="0" marR="0" algn="ctr">
                        <a:lnSpc>
                          <a:spcPct val="107000"/>
                        </a:lnSpc>
                        <a:spcBef>
                          <a:spcPts val="0"/>
                        </a:spcBef>
                        <a:spcAft>
                          <a:spcPts val="0"/>
                        </a:spcAft>
                      </a:pPr>
                      <a:r>
                        <a:rPr lang="en-US" sz="4800" b="1" dirty="0">
                          <a:effectLst/>
                        </a:rPr>
                        <a:t># Jobs Retained</a:t>
                      </a:r>
                      <a:endParaRPr lang="en-US" sz="4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hMerge="1">
                  <a:txBody>
                    <a:bodyPr/>
                    <a:lstStyle/>
                    <a:p>
                      <a:endParaRPr lang="en-US"/>
                    </a:p>
                  </a:txBody>
                  <a:tcPr/>
                </a:tc>
                <a:tc>
                  <a:txBody>
                    <a:bodyPr/>
                    <a:lstStyle/>
                    <a:p>
                      <a:pPr>
                        <a:lnSpc>
                          <a:spcPct val="107000"/>
                        </a:lnSpc>
                      </a:pPr>
                      <a:endParaRPr lang="en-US" sz="4800" b="1" dirty="0">
                        <a:effectLst/>
                        <a:latin typeface="Calibri" panose="020F0502020204030204" pitchFamily="34" charset="0"/>
                        <a:cs typeface="Times New Roman" panose="02020603050405020304" pitchFamily="18" charset="0"/>
                      </a:endParaRPr>
                    </a:p>
                  </a:txBody>
                  <a:tcPr marL="68580" marR="68580" marT="0" marB="0" anchor="b"/>
                </a:tc>
                <a:tc gridSpan="2">
                  <a:txBody>
                    <a:bodyPr/>
                    <a:lstStyle/>
                    <a:p>
                      <a:pPr marL="0" marR="0" algn="ctr">
                        <a:lnSpc>
                          <a:spcPct val="107000"/>
                        </a:lnSpc>
                        <a:spcBef>
                          <a:spcPts val="0"/>
                        </a:spcBef>
                        <a:spcAft>
                          <a:spcPts val="0"/>
                        </a:spcAft>
                      </a:pPr>
                      <a:r>
                        <a:rPr lang="en-US" sz="4800" b="1" dirty="0">
                          <a:effectLst/>
                        </a:rPr>
                        <a:t># Loans</a:t>
                      </a:r>
                      <a:endParaRPr lang="en-US" sz="4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hMerge="1">
                  <a:txBody>
                    <a:bodyPr/>
                    <a:lstStyle/>
                    <a:p>
                      <a:endParaRPr lang="en-US"/>
                    </a:p>
                  </a:txBody>
                  <a:tcPr/>
                </a:tc>
                <a:extLst>
                  <a:ext uri="{0D108BD9-81ED-4DB2-BD59-A6C34878D82A}">
                    <a16:rowId xmlns:a16="http://schemas.microsoft.com/office/drawing/2014/main" val="705517636"/>
                  </a:ext>
                </a:extLst>
              </a:tr>
              <a:tr h="687291">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07000"/>
                        </a:lnSpc>
                        <a:spcBef>
                          <a:spcPts val="0"/>
                        </a:spcBef>
                        <a:spcAft>
                          <a:spcPts val="0"/>
                        </a:spcAft>
                      </a:pPr>
                      <a:r>
                        <a:rPr lang="en-US" sz="4800" b="1">
                          <a:effectLst/>
                        </a:rPr>
                        <a:t>non-Metro</a:t>
                      </a:r>
                      <a:endParaRPr lang="en-US" sz="48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07000"/>
                        </a:lnSpc>
                        <a:spcBef>
                          <a:spcPts val="0"/>
                        </a:spcBef>
                        <a:spcAft>
                          <a:spcPts val="0"/>
                        </a:spcAft>
                      </a:pPr>
                      <a:r>
                        <a:rPr lang="en-US" sz="4800" b="1">
                          <a:effectLst/>
                        </a:rPr>
                        <a:t>Metro</a:t>
                      </a:r>
                      <a:endParaRPr lang="en-US" sz="48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800" b="1">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07000"/>
                        </a:lnSpc>
                        <a:spcBef>
                          <a:spcPts val="0"/>
                        </a:spcBef>
                        <a:spcAft>
                          <a:spcPts val="0"/>
                        </a:spcAft>
                      </a:pPr>
                      <a:r>
                        <a:rPr lang="en-US" sz="4800" b="1">
                          <a:effectLst/>
                        </a:rPr>
                        <a:t>non-Metro</a:t>
                      </a:r>
                      <a:endParaRPr lang="en-US" sz="48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07000"/>
                        </a:lnSpc>
                        <a:spcBef>
                          <a:spcPts val="0"/>
                        </a:spcBef>
                        <a:spcAft>
                          <a:spcPts val="0"/>
                        </a:spcAft>
                      </a:pPr>
                      <a:r>
                        <a:rPr lang="en-US" sz="4800" b="1">
                          <a:effectLst/>
                        </a:rPr>
                        <a:t>Metro</a:t>
                      </a:r>
                      <a:endParaRPr lang="en-US" sz="48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800" b="1">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07000"/>
                        </a:lnSpc>
                        <a:spcBef>
                          <a:spcPts val="0"/>
                        </a:spcBef>
                        <a:spcAft>
                          <a:spcPts val="0"/>
                        </a:spcAft>
                      </a:pPr>
                      <a:r>
                        <a:rPr lang="en-US" sz="4800" b="1" dirty="0">
                          <a:effectLst/>
                        </a:rPr>
                        <a:t>non-Metro</a:t>
                      </a:r>
                      <a:endParaRPr lang="en-US" sz="4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07000"/>
                        </a:lnSpc>
                        <a:spcBef>
                          <a:spcPts val="0"/>
                        </a:spcBef>
                        <a:spcAft>
                          <a:spcPts val="0"/>
                        </a:spcAft>
                      </a:pPr>
                      <a:r>
                        <a:rPr lang="en-US" sz="4800" b="1" dirty="0">
                          <a:effectLst/>
                        </a:rPr>
                        <a:t>Metro</a:t>
                      </a:r>
                      <a:endParaRPr lang="en-US" sz="48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4244451760"/>
                  </a:ext>
                </a:extLst>
              </a:tr>
              <a:tr h="687291">
                <a:tc>
                  <a:txBody>
                    <a:bodyPr/>
                    <a:lstStyle/>
                    <a:p>
                      <a:pPr marL="0" marR="0">
                        <a:lnSpc>
                          <a:spcPct val="107000"/>
                        </a:lnSpc>
                        <a:spcBef>
                          <a:spcPts val="0"/>
                        </a:spcBef>
                        <a:spcAft>
                          <a:spcPts val="0"/>
                        </a:spcAft>
                      </a:pPr>
                      <a:r>
                        <a:rPr lang="en-US" sz="4800">
                          <a:effectLst/>
                        </a:rPr>
                        <a:t>All</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dirty="0">
                          <a:effectLst/>
                        </a:rPr>
                        <a:t> 1,608 </a:t>
                      </a:r>
                      <a:endParaRPr lang="en-US" sz="4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2,128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16,533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18,400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1,764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1,719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56374365"/>
                  </a:ext>
                </a:extLst>
              </a:tr>
              <a:tr h="687291">
                <a:tc>
                  <a:txBody>
                    <a:bodyPr/>
                    <a:lstStyle/>
                    <a:p>
                      <a:pPr marL="0" marR="0">
                        <a:lnSpc>
                          <a:spcPct val="107000"/>
                        </a:lnSpc>
                        <a:spcBef>
                          <a:spcPts val="0"/>
                        </a:spcBef>
                        <a:spcAft>
                          <a:spcPts val="0"/>
                        </a:spcAft>
                      </a:pPr>
                      <a:r>
                        <a:rPr lang="en-US" sz="4800">
                          <a:effectLst/>
                        </a:rPr>
                        <a:t>Health</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266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277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2,731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2,581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175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189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25115724"/>
                  </a:ext>
                </a:extLst>
              </a:tr>
              <a:tr h="682914">
                <a:tc>
                  <a:txBody>
                    <a:bodyPr/>
                    <a:lstStyle/>
                    <a:p>
                      <a:pPr marL="0" marR="0">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98041681"/>
                  </a:ext>
                </a:extLst>
              </a:tr>
              <a:tr h="687291">
                <a:tc>
                  <a:txBody>
                    <a:bodyPr/>
                    <a:lstStyle/>
                    <a:p>
                      <a:pPr marL="0" marR="0">
                        <a:lnSpc>
                          <a:spcPct val="107000"/>
                        </a:lnSpc>
                        <a:spcBef>
                          <a:spcPts val="0"/>
                        </a:spcBef>
                        <a:spcAft>
                          <a:spcPts val="0"/>
                        </a:spcAft>
                      </a:pPr>
                      <a:r>
                        <a:rPr lang="en-US" sz="4800">
                          <a:effectLst/>
                        </a:rPr>
                        <a:t>Clinic</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122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152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1,040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1,164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125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136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53529395"/>
                  </a:ext>
                </a:extLst>
              </a:tr>
              <a:tr h="687291">
                <a:tc>
                  <a:txBody>
                    <a:bodyPr/>
                    <a:lstStyle/>
                    <a:p>
                      <a:pPr marL="0" marR="0">
                        <a:lnSpc>
                          <a:spcPct val="107000"/>
                        </a:lnSpc>
                        <a:spcBef>
                          <a:spcPts val="0"/>
                        </a:spcBef>
                        <a:spcAft>
                          <a:spcPts val="0"/>
                        </a:spcAft>
                      </a:pPr>
                      <a:r>
                        <a:rPr lang="en-US" sz="4800">
                          <a:effectLst/>
                        </a:rPr>
                        <a:t>Physician</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71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83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532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557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49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52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96986190"/>
                  </a:ext>
                </a:extLst>
              </a:tr>
              <a:tr h="687291">
                <a:tc>
                  <a:txBody>
                    <a:bodyPr/>
                    <a:lstStyle/>
                    <a:p>
                      <a:pPr marL="0" marR="0">
                        <a:lnSpc>
                          <a:spcPct val="107000"/>
                        </a:lnSpc>
                        <a:spcBef>
                          <a:spcPts val="0"/>
                        </a:spcBef>
                        <a:spcAft>
                          <a:spcPts val="0"/>
                        </a:spcAft>
                      </a:pPr>
                      <a:r>
                        <a:rPr lang="en-US" sz="4800">
                          <a:effectLst/>
                        </a:rPr>
                        <a:t>Dentist</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34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37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299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308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40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41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418164"/>
                  </a:ext>
                </a:extLst>
              </a:tr>
              <a:tr h="687291">
                <a:tc>
                  <a:txBody>
                    <a:bodyPr/>
                    <a:lstStyle/>
                    <a:p>
                      <a:pPr marL="0" marR="0">
                        <a:lnSpc>
                          <a:spcPct val="107000"/>
                        </a:lnSpc>
                        <a:spcBef>
                          <a:spcPts val="0"/>
                        </a:spcBef>
                        <a:spcAft>
                          <a:spcPts val="0"/>
                        </a:spcAft>
                      </a:pPr>
                      <a:r>
                        <a:rPr lang="en-US" sz="4800">
                          <a:effectLst/>
                        </a:rPr>
                        <a:t>Outpatient Center</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36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319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181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9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277122"/>
                  </a:ext>
                </a:extLst>
              </a:tr>
              <a:tr h="687291">
                <a:tc>
                  <a:txBody>
                    <a:bodyPr/>
                    <a:lstStyle/>
                    <a:p>
                      <a:pPr marL="0" marR="0">
                        <a:lnSpc>
                          <a:spcPct val="107000"/>
                        </a:lnSpc>
                        <a:spcBef>
                          <a:spcPts val="0"/>
                        </a:spcBef>
                        <a:spcAft>
                          <a:spcPts val="0"/>
                        </a:spcAft>
                      </a:pPr>
                      <a:r>
                        <a:rPr lang="en-US" sz="4800">
                          <a:effectLst/>
                        </a:rPr>
                        <a:t>other</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30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29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302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266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57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47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49860854"/>
                  </a:ext>
                </a:extLst>
              </a:tr>
              <a:tr h="682914">
                <a:tc>
                  <a:txBody>
                    <a:bodyPr/>
                    <a:lstStyle/>
                    <a:p>
                      <a:pPr marL="0" marR="0">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75619456"/>
                  </a:ext>
                </a:extLst>
              </a:tr>
              <a:tr h="687291">
                <a:tc>
                  <a:txBody>
                    <a:bodyPr/>
                    <a:lstStyle/>
                    <a:p>
                      <a:pPr marL="0" marR="0">
                        <a:lnSpc>
                          <a:spcPct val="107000"/>
                        </a:lnSpc>
                        <a:spcBef>
                          <a:spcPts val="0"/>
                        </a:spcBef>
                        <a:spcAft>
                          <a:spcPts val="0"/>
                        </a:spcAft>
                      </a:pPr>
                      <a:r>
                        <a:rPr lang="en-US" sz="4800">
                          <a:effectLst/>
                        </a:rPr>
                        <a:t>Hospitals</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177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20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1,342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146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45191717"/>
                  </a:ext>
                </a:extLst>
              </a:tr>
              <a:tr h="687291">
                <a:tc>
                  <a:txBody>
                    <a:bodyPr/>
                    <a:lstStyle/>
                    <a:p>
                      <a:pPr marL="0" marR="0">
                        <a:lnSpc>
                          <a:spcPct val="107000"/>
                        </a:lnSpc>
                        <a:spcBef>
                          <a:spcPts val="0"/>
                        </a:spcBef>
                        <a:spcAft>
                          <a:spcPts val="0"/>
                        </a:spcAft>
                      </a:pPr>
                      <a:r>
                        <a:rPr lang="en-US" sz="4800">
                          <a:effectLst/>
                        </a:rPr>
                        <a:t>General</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197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1,473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114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19504464"/>
                  </a:ext>
                </a:extLst>
              </a:tr>
              <a:tr h="687291">
                <a:tc>
                  <a:txBody>
                    <a:bodyPr/>
                    <a:lstStyle/>
                    <a:p>
                      <a:pPr marL="0" marR="0">
                        <a:lnSpc>
                          <a:spcPct val="107000"/>
                        </a:lnSpc>
                        <a:spcBef>
                          <a:spcPts val="0"/>
                        </a:spcBef>
                        <a:spcAft>
                          <a:spcPts val="0"/>
                        </a:spcAft>
                      </a:pPr>
                      <a:r>
                        <a:rPr lang="en-US" sz="4800">
                          <a:effectLst/>
                        </a:rPr>
                        <a:t>Psychiatric</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38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416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143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8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29939249"/>
                  </a:ext>
                </a:extLst>
              </a:tr>
              <a:tr h="687291">
                <a:tc>
                  <a:txBody>
                    <a:bodyPr/>
                    <a:lstStyle/>
                    <a:p>
                      <a:pPr marL="0" marR="0">
                        <a:lnSpc>
                          <a:spcPct val="107000"/>
                        </a:lnSpc>
                        <a:spcBef>
                          <a:spcPts val="0"/>
                        </a:spcBef>
                        <a:spcAft>
                          <a:spcPts val="0"/>
                        </a:spcAft>
                      </a:pPr>
                      <a:r>
                        <a:rPr lang="en-US" sz="4800">
                          <a:effectLst/>
                        </a:rPr>
                        <a:t>Specialist</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28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239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112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8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77159030"/>
                  </a:ext>
                </a:extLst>
              </a:tr>
              <a:tr h="682914">
                <a:tc>
                  <a:txBody>
                    <a:bodyPr/>
                    <a:lstStyle/>
                    <a:p>
                      <a:pPr marL="0" marR="0">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81836321"/>
                  </a:ext>
                </a:extLst>
              </a:tr>
              <a:tr h="687291">
                <a:tc>
                  <a:txBody>
                    <a:bodyPr/>
                    <a:lstStyle/>
                    <a:p>
                      <a:pPr marL="0" marR="0">
                        <a:lnSpc>
                          <a:spcPct val="107000"/>
                        </a:lnSpc>
                        <a:spcBef>
                          <a:spcPts val="0"/>
                        </a:spcBef>
                        <a:spcAft>
                          <a:spcPts val="0"/>
                        </a:spcAft>
                      </a:pPr>
                      <a:r>
                        <a:rPr lang="en-US" sz="4800">
                          <a:effectLst/>
                        </a:rPr>
                        <a:t>Long-Term Care</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91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74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1,207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876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20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45311336"/>
                  </a:ext>
                </a:extLst>
              </a:tr>
              <a:tr h="687291">
                <a:tc>
                  <a:txBody>
                    <a:bodyPr/>
                    <a:lstStyle/>
                    <a:p>
                      <a:pPr marL="0" marR="0">
                        <a:lnSpc>
                          <a:spcPct val="107000"/>
                        </a:lnSpc>
                        <a:spcBef>
                          <a:spcPts val="0"/>
                        </a:spcBef>
                        <a:spcAft>
                          <a:spcPts val="0"/>
                        </a:spcAft>
                      </a:pPr>
                      <a:r>
                        <a:rPr lang="en-US" sz="4800">
                          <a:effectLst/>
                        </a:rPr>
                        <a:t>Skilled-Nursing Facilities</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66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44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825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461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82524296"/>
                  </a:ext>
                </a:extLst>
              </a:tr>
              <a:tr h="687291">
                <a:tc>
                  <a:txBody>
                    <a:bodyPr/>
                    <a:lstStyle/>
                    <a:p>
                      <a:pPr marL="0" marR="0">
                        <a:lnSpc>
                          <a:spcPct val="107000"/>
                        </a:lnSpc>
                        <a:spcBef>
                          <a:spcPts val="0"/>
                        </a:spcBef>
                        <a:spcAft>
                          <a:spcPts val="0"/>
                        </a:spcAft>
                      </a:pPr>
                      <a:r>
                        <a:rPr lang="en-US" sz="4800">
                          <a:effectLst/>
                        </a:rPr>
                        <a:t>Residential Facilities</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47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552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240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10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5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82239474"/>
                  </a:ext>
                </a:extLst>
              </a:tr>
              <a:tr h="1145452">
                <a:tc>
                  <a:txBody>
                    <a:bodyPr/>
                    <a:lstStyle/>
                    <a:p>
                      <a:pPr marL="0" marR="0">
                        <a:lnSpc>
                          <a:spcPct val="107000"/>
                        </a:lnSpc>
                        <a:spcBef>
                          <a:spcPts val="0"/>
                        </a:spcBef>
                        <a:spcAft>
                          <a:spcPts val="0"/>
                        </a:spcAft>
                      </a:pPr>
                      <a:r>
                        <a:rPr lang="en-US" sz="4800">
                          <a:effectLst/>
                        </a:rPr>
                        <a:t>Assisted Living &amp; other facilities</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39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28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502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305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15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56677080"/>
                  </a:ext>
                </a:extLst>
              </a:tr>
              <a:tr h="687291">
                <a:tc>
                  <a:txBody>
                    <a:bodyPr/>
                    <a:lstStyle/>
                    <a:p>
                      <a:pPr marL="0" marR="0">
                        <a:lnSpc>
                          <a:spcPct val="107000"/>
                        </a:lnSpc>
                        <a:spcBef>
                          <a:spcPts val="0"/>
                        </a:spcBef>
                        <a:spcAft>
                          <a:spcPts val="0"/>
                        </a:spcAft>
                      </a:pPr>
                      <a:r>
                        <a:rPr lang="en-US" sz="4800">
                          <a:effectLst/>
                        </a:rPr>
                        <a:t>Home Health Agencies</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37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32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587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446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47630742"/>
                  </a:ext>
                </a:extLst>
              </a:tr>
              <a:tr h="682914">
                <a:tc>
                  <a:txBody>
                    <a:bodyPr/>
                    <a:lstStyle/>
                    <a:p>
                      <a:pPr marL="0" marR="0">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37175229"/>
                  </a:ext>
                </a:extLst>
              </a:tr>
              <a:tr h="687291">
                <a:tc>
                  <a:txBody>
                    <a:bodyPr/>
                    <a:lstStyle/>
                    <a:p>
                      <a:pPr marL="0" marR="0">
                        <a:lnSpc>
                          <a:spcPct val="107000"/>
                        </a:lnSpc>
                        <a:spcBef>
                          <a:spcPts val="0"/>
                        </a:spcBef>
                        <a:spcAft>
                          <a:spcPts val="0"/>
                        </a:spcAft>
                      </a:pPr>
                      <a:r>
                        <a:rPr lang="en-US" sz="4800">
                          <a:effectLst/>
                        </a:rPr>
                        <a:t>Other &amp; non-clinical</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46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58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650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641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45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37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71370100"/>
                  </a:ext>
                </a:extLst>
              </a:tr>
              <a:tr h="687291">
                <a:tc>
                  <a:txBody>
                    <a:bodyPr/>
                    <a:lstStyle/>
                    <a:p>
                      <a:pPr marL="0" marR="0">
                        <a:lnSpc>
                          <a:spcPct val="107000"/>
                        </a:lnSpc>
                        <a:spcBef>
                          <a:spcPts val="0"/>
                        </a:spcBef>
                        <a:spcAft>
                          <a:spcPts val="0"/>
                        </a:spcAft>
                      </a:pPr>
                      <a:r>
                        <a:rPr lang="en-US" sz="4800">
                          <a:effectLst/>
                        </a:rPr>
                        <a:t>Community Services</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32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32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438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346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15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78581601"/>
                  </a:ext>
                </a:extLst>
              </a:tr>
              <a:tr h="687291">
                <a:tc>
                  <a:txBody>
                    <a:bodyPr/>
                    <a:lstStyle/>
                    <a:p>
                      <a:pPr marL="0" marR="0">
                        <a:lnSpc>
                          <a:spcPct val="107000"/>
                        </a:lnSpc>
                        <a:spcBef>
                          <a:spcPts val="0"/>
                        </a:spcBef>
                        <a:spcAft>
                          <a:spcPts val="0"/>
                        </a:spcAft>
                      </a:pPr>
                      <a:r>
                        <a:rPr lang="en-US" sz="4800">
                          <a:effectLst/>
                        </a:rPr>
                        <a:t>Vocational Rehab Services</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23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319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160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9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4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04315043"/>
                  </a:ext>
                </a:extLst>
              </a:tr>
              <a:tr h="1145452">
                <a:tc>
                  <a:txBody>
                    <a:bodyPr/>
                    <a:lstStyle/>
                    <a:p>
                      <a:pPr marL="0" marR="0">
                        <a:lnSpc>
                          <a:spcPct val="107000"/>
                        </a:lnSpc>
                        <a:spcBef>
                          <a:spcPts val="0"/>
                        </a:spcBef>
                        <a:spcAft>
                          <a:spcPts val="0"/>
                        </a:spcAft>
                      </a:pPr>
                      <a:r>
                        <a:rPr lang="en-US" sz="4800">
                          <a:effectLst/>
                        </a:rPr>
                        <a:t>Diagnostic &amp; Other Ambulatory</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26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20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256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177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12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8924923"/>
                  </a:ext>
                </a:extLst>
              </a:tr>
              <a:tr h="687291">
                <a:tc>
                  <a:txBody>
                    <a:bodyPr/>
                    <a:lstStyle/>
                    <a:p>
                      <a:pPr marL="0" marR="0">
                        <a:lnSpc>
                          <a:spcPct val="107000"/>
                        </a:lnSpc>
                        <a:spcBef>
                          <a:spcPts val="0"/>
                        </a:spcBef>
                        <a:spcAft>
                          <a:spcPts val="0"/>
                        </a:spcAft>
                      </a:pPr>
                      <a:r>
                        <a:rPr lang="en-US" sz="4800">
                          <a:effectLst/>
                        </a:rPr>
                        <a:t>Childcare</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11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800">
                          <a:effectLst/>
                        </a:rPr>
                        <a:t> 226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203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pPr>
                      <a:endParaRPr lang="en-US" sz="4800">
                        <a:effectLst/>
                        <a:latin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26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pPr>
                      <a:r>
                        <a:rPr lang="en-US" sz="4800">
                          <a:effectLst/>
                        </a:rPr>
                        <a:t> 16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40668894"/>
                  </a:ext>
                </a:extLst>
              </a:tr>
              <a:tr h="2907926">
                <a:tc gridSpan="9">
                  <a:txBody>
                    <a:bodyPr/>
                    <a:lstStyle/>
                    <a:p>
                      <a:pPr marL="0" marR="0">
                        <a:lnSpc>
                          <a:spcPct val="107000"/>
                        </a:lnSpc>
                        <a:spcBef>
                          <a:spcPts val="0"/>
                        </a:spcBef>
                        <a:spcAft>
                          <a:spcPts val="0"/>
                        </a:spcAft>
                      </a:pPr>
                      <a:r>
                        <a:rPr lang="en-US" sz="4800" dirty="0">
                          <a:effectLst/>
                        </a:rPr>
                        <a:t>Table 2 reports the funds dispersed per capita, the number of jobs retained per 100,000 population, and number of loans per 100,000 population for both metro and non-metro regions in the United States. </a:t>
                      </a:r>
                    </a:p>
                    <a:p>
                      <a:pPr marL="0" marR="0">
                        <a:lnSpc>
                          <a:spcPct val="107000"/>
                        </a:lnSpc>
                        <a:spcBef>
                          <a:spcPts val="0"/>
                        </a:spcBef>
                        <a:spcAft>
                          <a:spcPts val="0"/>
                        </a:spcAft>
                      </a:pPr>
                      <a:endParaRPr lang="en-US" sz="4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89486740"/>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 Box 7"/>
          <p:cNvSpPr txBox="1">
            <a:spLocks noChangeArrowheads="1"/>
          </p:cNvSpPr>
          <p:nvPr/>
        </p:nvSpPr>
        <p:spPr bwMode="auto">
          <a:xfrm>
            <a:off x="914400" y="356224"/>
            <a:ext cx="42062400" cy="2862322"/>
          </a:xfrm>
          <a:prstGeom prst="rect">
            <a:avLst/>
          </a:prstGeom>
          <a:noFill/>
          <a:ln w="9525">
            <a:noFill/>
            <a:miter lim="800000"/>
            <a:headEnd/>
            <a:tailEnd/>
          </a:ln>
        </p:spPr>
        <p:txBody>
          <a:bodyPr wrap="square">
            <a:prstTxWarp prst="textNoShape">
              <a:avLst/>
            </a:prstTxWarp>
            <a:spAutoFit/>
          </a:bodyPr>
          <a:lstStyle/>
          <a:p>
            <a:pPr algn="ctr"/>
            <a:r>
              <a:rPr lang="en-US" sz="6000" dirty="0">
                <a:solidFill>
                  <a:srgbClr val="EEB211"/>
                </a:solidFill>
                <a:latin typeface="Arial Black" pitchFamily="8" charset="0"/>
              </a:rPr>
              <a:t>Did non-metro healthcare organizations disproportionately benefit from the United States Paycheck Protection Program (PPP) During the Covid-19 Pandemic? </a:t>
            </a:r>
            <a:br>
              <a:rPr lang="en-US" sz="6000" dirty="0">
                <a:solidFill>
                  <a:srgbClr val="EEB211"/>
                </a:solidFill>
                <a:latin typeface="Arial Black" pitchFamily="8" charset="0"/>
              </a:rPr>
            </a:br>
            <a:r>
              <a:rPr lang="en-US" sz="6000" dirty="0">
                <a:solidFill>
                  <a:srgbClr val="EEB211"/>
                </a:solidFill>
                <a:latin typeface="Arial Black" pitchFamily="8" charset="0"/>
              </a:rPr>
              <a:t>Identifying the differences between metro and non-metro loan recipients in the healthcare sector </a:t>
            </a:r>
          </a:p>
        </p:txBody>
      </p:sp>
      <p:sp>
        <p:nvSpPr>
          <p:cNvPr id="13315" name="Text Box 8"/>
          <p:cNvSpPr txBox="1">
            <a:spLocks noChangeArrowheads="1"/>
          </p:cNvSpPr>
          <p:nvPr/>
        </p:nvSpPr>
        <p:spPr bwMode="auto">
          <a:xfrm>
            <a:off x="6286500" y="3056689"/>
            <a:ext cx="31318200" cy="2492990"/>
          </a:xfrm>
          <a:prstGeom prst="rect">
            <a:avLst/>
          </a:prstGeom>
          <a:noFill/>
          <a:ln w="9525">
            <a:noFill/>
            <a:miter lim="800000"/>
            <a:headEnd/>
            <a:tailEnd/>
          </a:ln>
        </p:spPr>
        <p:txBody>
          <a:bodyPr wrap="square">
            <a:prstTxWarp prst="textNoShape">
              <a:avLst/>
            </a:prstTxWarp>
            <a:spAutoFit/>
          </a:bodyPr>
          <a:lstStyle/>
          <a:p>
            <a:pPr algn="ctr"/>
            <a:r>
              <a:rPr lang="en-US" sz="6000" b="1" dirty="0">
                <a:solidFill>
                  <a:schemeClr val="bg1"/>
                </a:solidFill>
              </a:rPr>
              <a:t>Jason Semprini, MPP’</a:t>
            </a:r>
          </a:p>
          <a:p>
            <a:pPr algn="ctr"/>
            <a:r>
              <a:rPr lang="en-US" sz="4800" i="1" dirty="0">
                <a:solidFill>
                  <a:schemeClr val="bg1"/>
                </a:solidFill>
              </a:rPr>
              <a:t>University of Iowa College of Public Health; Department of Health Management and Policy</a:t>
            </a:r>
          </a:p>
          <a:p>
            <a:pPr algn="ctr"/>
            <a:r>
              <a:rPr lang="en-US" sz="4800" i="1" dirty="0">
                <a:solidFill>
                  <a:schemeClr val="bg1"/>
                </a:solidFill>
              </a:rPr>
              <a:t>NIH Fellow, College of Dentistry</a:t>
            </a:r>
            <a:endParaRPr lang="en-US" sz="4800" i="1" dirty="0">
              <a:solidFill>
                <a:srgbClr val="FAF3D0"/>
              </a:solidFill>
            </a:endParaRPr>
          </a:p>
        </p:txBody>
      </p:sp>
      <p:graphicFrame>
        <p:nvGraphicFramePr>
          <p:cNvPr id="2" name="Table 1">
            <a:extLst>
              <a:ext uri="{FF2B5EF4-FFF2-40B4-BE49-F238E27FC236}">
                <a16:creationId xmlns:a16="http://schemas.microsoft.com/office/drawing/2014/main" id="{386C62CC-D973-4991-BCDC-62250A961985}"/>
              </a:ext>
            </a:extLst>
          </p:cNvPr>
          <p:cNvGraphicFramePr>
            <a:graphicFrameLocks noGrp="1"/>
          </p:cNvGraphicFramePr>
          <p:nvPr>
            <p:extLst>
              <p:ext uri="{D42A27DB-BD31-4B8C-83A1-F6EECF244321}">
                <p14:modId xmlns:p14="http://schemas.microsoft.com/office/powerpoint/2010/main" val="3725613277"/>
              </p:ext>
            </p:extLst>
          </p:nvPr>
        </p:nvGraphicFramePr>
        <p:xfrm>
          <a:off x="914400" y="5943600"/>
          <a:ext cx="42062400" cy="26694377"/>
        </p:xfrm>
        <a:graphic>
          <a:graphicData uri="http://schemas.openxmlformats.org/drawingml/2006/table">
            <a:tbl>
              <a:tblPr firstRow="1" firstCol="1" bandRow="1">
                <a:tableStyleId>{5202B0CA-FC54-4496-8BCA-5EF66A818D29}</a:tableStyleId>
              </a:tblPr>
              <a:tblGrid>
                <a:gridCol w="5447821">
                  <a:extLst>
                    <a:ext uri="{9D8B030D-6E8A-4147-A177-3AD203B41FA5}">
                      <a16:colId xmlns:a16="http://schemas.microsoft.com/office/drawing/2014/main" val="3182445870"/>
                    </a:ext>
                  </a:extLst>
                </a:gridCol>
                <a:gridCol w="5257003">
                  <a:extLst>
                    <a:ext uri="{9D8B030D-6E8A-4147-A177-3AD203B41FA5}">
                      <a16:colId xmlns:a16="http://schemas.microsoft.com/office/drawing/2014/main" val="3330861211"/>
                    </a:ext>
                  </a:extLst>
                </a:gridCol>
                <a:gridCol w="4970779">
                  <a:extLst>
                    <a:ext uri="{9D8B030D-6E8A-4147-A177-3AD203B41FA5}">
                      <a16:colId xmlns:a16="http://schemas.microsoft.com/office/drawing/2014/main" val="3447384575"/>
                    </a:ext>
                  </a:extLst>
                </a:gridCol>
                <a:gridCol w="2541045">
                  <a:extLst>
                    <a:ext uri="{9D8B030D-6E8A-4147-A177-3AD203B41FA5}">
                      <a16:colId xmlns:a16="http://schemas.microsoft.com/office/drawing/2014/main" val="955918256"/>
                    </a:ext>
                  </a:extLst>
                </a:gridCol>
                <a:gridCol w="4426954">
                  <a:extLst>
                    <a:ext uri="{9D8B030D-6E8A-4147-A177-3AD203B41FA5}">
                      <a16:colId xmlns:a16="http://schemas.microsoft.com/office/drawing/2014/main" val="3224797370"/>
                    </a:ext>
                  </a:extLst>
                </a:gridCol>
                <a:gridCol w="4426954">
                  <a:extLst>
                    <a:ext uri="{9D8B030D-6E8A-4147-A177-3AD203B41FA5}">
                      <a16:colId xmlns:a16="http://schemas.microsoft.com/office/drawing/2014/main" val="2995023200"/>
                    </a:ext>
                  </a:extLst>
                </a:gridCol>
                <a:gridCol w="2852711">
                  <a:extLst>
                    <a:ext uri="{9D8B030D-6E8A-4147-A177-3AD203B41FA5}">
                      <a16:colId xmlns:a16="http://schemas.microsoft.com/office/drawing/2014/main" val="3081259133"/>
                    </a:ext>
                  </a:extLst>
                </a:gridCol>
                <a:gridCol w="4229774">
                  <a:extLst>
                    <a:ext uri="{9D8B030D-6E8A-4147-A177-3AD203B41FA5}">
                      <a16:colId xmlns:a16="http://schemas.microsoft.com/office/drawing/2014/main" val="3473992373"/>
                    </a:ext>
                  </a:extLst>
                </a:gridCol>
                <a:gridCol w="4229774">
                  <a:extLst>
                    <a:ext uri="{9D8B030D-6E8A-4147-A177-3AD203B41FA5}">
                      <a16:colId xmlns:a16="http://schemas.microsoft.com/office/drawing/2014/main" val="1530833572"/>
                    </a:ext>
                  </a:extLst>
                </a:gridCol>
                <a:gridCol w="3679585">
                  <a:extLst>
                    <a:ext uri="{9D8B030D-6E8A-4147-A177-3AD203B41FA5}">
                      <a16:colId xmlns:a16="http://schemas.microsoft.com/office/drawing/2014/main" val="2984108824"/>
                    </a:ext>
                  </a:extLst>
                </a:gridCol>
              </a:tblGrid>
              <a:tr h="1528927">
                <a:tc gridSpan="10">
                  <a:txBody>
                    <a:bodyPr/>
                    <a:lstStyle/>
                    <a:p>
                      <a:pPr marL="0" marR="0">
                        <a:lnSpc>
                          <a:spcPct val="107000"/>
                        </a:lnSpc>
                        <a:spcBef>
                          <a:spcPts val="0"/>
                        </a:spcBef>
                        <a:spcAft>
                          <a:spcPts val="0"/>
                        </a:spcAft>
                      </a:pPr>
                      <a:r>
                        <a:rPr lang="en-US" sz="4000" dirty="0">
                          <a:solidFill>
                            <a:schemeClr val="tx1"/>
                          </a:solidFill>
                          <a:effectLst/>
                        </a:rPr>
                        <a:t>Table 3 –  Funds Dispersed, Jobs Retained, and Number of Loans per capita for non-metro and metro healthcare organizations receiving Paycheck Protection Program (PPP) loans, for non-profits, small businesses, and corporations.</a:t>
                      </a:r>
                      <a:endParaRPr lang="en-US" sz="4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08566165"/>
                  </a:ext>
                </a:extLst>
              </a:tr>
              <a:tr h="1010599">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gridSpan="2">
                  <a:txBody>
                    <a:bodyPr/>
                    <a:lstStyle/>
                    <a:p>
                      <a:pPr marL="0" marR="0" algn="ctr">
                        <a:lnSpc>
                          <a:spcPct val="107000"/>
                        </a:lnSpc>
                        <a:spcBef>
                          <a:spcPts val="0"/>
                        </a:spcBef>
                        <a:spcAft>
                          <a:spcPts val="0"/>
                        </a:spcAft>
                      </a:pPr>
                      <a:r>
                        <a:rPr lang="en-US" sz="4000" b="1" dirty="0">
                          <a:effectLst/>
                        </a:rPr>
                        <a:t>$ Funds Dispersed</a:t>
                      </a:r>
                      <a:endParaRPr lang="en-US" sz="40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a:txBody>
                    <a:bodyPr/>
                    <a:lstStyle/>
                    <a:p>
                      <a:pPr>
                        <a:lnSpc>
                          <a:spcPct val="107000"/>
                        </a:lnSpc>
                      </a:pPr>
                      <a:endParaRPr lang="en-US" sz="4000" b="1" dirty="0">
                        <a:effectLst/>
                        <a:latin typeface="Calibri" panose="020F0502020204030204" pitchFamily="34" charset="0"/>
                        <a:cs typeface="Times New Roman" panose="02020603050405020304" pitchFamily="18" charset="0"/>
                      </a:endParaRPr>
                    </a:p>
                  </a:txBody>
                  <a:tcPr marL="68580" marR="68580" marT="0" marB="0" anchor="b"/>
                </a:tc>
                <a:tc gridSpan="2">
                  <a:txBody>
                    <a:bodyPr/>
                    <a:lstStyle/>
                    <a:p>
                      <a:pPr marL="0" marR="0" algn="ctr">
                        <a:lnSpc>
                          <a:spcPct val="107000"/>
                        </a:lnSpc>
                        <a:spcBef>
                          <a:spcPts val="0"/>
                        </a:spcBef>
                        <a:spcAft>
                          <a:spcPts val="0"/>
                        </a:spcAft>
                      </a:pPr>
                      <a:r>
                        <a:rPr lang="en-US" sz="4000" b="1" dirty="0">
                          <a:effectLst/>
                        </a:rPr>
                        <a:t># Jobs Retained</a:t>
                      </a:r>
                      <a:endParaRPr lang="en-US" sz="40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a:txBody>
                    <a:bodyPr/>
                    <a:lstStyle/>
                    <a:p>
                      <a:pPr>
                        <a:lnSpc>
                          <a:spcPct val="107000"/>
                        </a:lnSpc>
                      </a:pPr>
                      <a:endParaRPr lang="en-US" sz="4000" b="1">
                        <a:effectLst/>
                        <a:latin typeface="Calibri" panose="020F0502020204030204" pitchFamily="34" charset="0"/>
                        <a:cs typeface="Times New Roman" panose="02020603050405020304" pitchFamily="18" charset="0"/>
                      </a:endParaRPr>
                    </a:p>
                  </a:txBody>
                  <a:tcPr marL="68580" marR="68580" marT="0" marB="0" anchor="b"/>
                </a:tc>
                <a:tc gridSpan="2">
                  <a:txBody>
                    <a:bodyPr/>
                    <a:lstStyle/>
                    <a:p>
                      <a:pPr marL="0" marR="0" algn="ctr">
                        <a:lnSpc>
                          <a:spcPct val="107000"/>
                        </a:lnSpc>
                        <a:spcBef>
                          <a:spcPts val="0"/>
                        </a:spcBef>
                        <a:spcAft>
                          <a:spcPts val="0"/>
                        </a:spcAft>
                      </a:pPr>
                      <a:r>
                        <a:rPr lang="en-US" sz="4000" b="1">
                          <a:effectLst/>
                        </a:rPr>
                        <a:t># Loans</a:t>
                      </a:r>
                      <a:endParaRPr lang="en-US" sz="4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extLst>
                  <a:ext uri="{0D108BD9-81ED-4DB2-BD59-A6C34878D82A}">
                    <a16:rowId xmlns:a16="http://schemas.microsoft.com/office/drawing/2014/main" val="612594955"/>
                  </a:ext>
                </a:extLst>
              </a:tr>
              <a:tr h="1010599">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07000"/>
                        </a:lnSpc>
                        <a:spcBef>
                          <a:spcPts val="0"/>
                        </a:spcBef>
                        <a:spcAft>
                          <a:spcPts val="0"/>
                        </a:spcAft>
                      </a:pPr>
                      <a:r>
                        <a:rPr lang="en-US" sz="4000" b="1">
                          <a:effectLst/>
                        </a:rPr>
                        <a:t>non-Metro</a:t>
                      </a:r>
                      <a:endParaRPr lang="en-US" sz="4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4000" b="1">
                          <a:effectLst/>
                        </a:rPr>
                        <a:t>Metro</a:t>
                      </a:r>
                      <a:endParaRPr lang="en-US" sz="4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pPr>
                      <a:endParaRPr lang="en-US" sz="4000" b="1">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07000"/>
                        </a:lnSpc>
                        <a:spcBef>
                          <a:spcPts val="0"/>
                        </a:spcBef>
                        <a:spcAft>
                          <a:spcPts val="0"/>
                        </a:spcAft>
                      </a:pPr>
                      <a:r>
                        <a:rPr lang="en-US" sz="4000" b="1">
                          <a:effectLst/>
                        </a:rPr>
                        <a:t>non-Metro</a:t>
                      </a:r>
                      <a:endParaRPr lang="en-US" sz="4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4000" b="1">
                          <a:effectLst/>
                        </a:rPr>
                        <a:t>Metro</a:t>
                      </a:r>
                      <a:endParaRPr lang="en-US" sz="4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pPr>
                      <a:endParaRPr lang="en-US" sz="4000" b="1" dirty="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lnSpc>
                          <a:spcPct val="107000"/>
                        </a:lnSpc>
                        <a:spcBef>
                          <a:spcPts val="0"/>
                        </a:spcBef>
                        <a:spcAft>
                          <a:spcPts val="0"/>
                        </a:spcAft>
                      </a:pPr>
                      <a:r>
                        <a:rPr lang="en-US" sz="4000" b="1" dirty="0">
                          <a:effectLst/>
                        </a:rPr>
                        <a:t>non-Metro</a:t>
                      </a:r>
                      <a:endParaRPr lang="en-US" sz="40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4000" b="1" dirty="0">
                          <a:effectLst/>
                        </a:rPr>
                        <a:t>Metro</a:t>
                      </a:r>
                      <a:endParaRPr lang="en-US" sz="40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769467841"/>
                  </a:ext>
                </a:extLst>
              </a:tr>
              <a:tr h="1010599">
                <a:tc rowSpan="5">
                  <a:txBody>
                    <a:bodyPr/>
                    <a:lstStyle/>
                    <a:p>
                      <a:pPr marL="0" marR="0" algn="ctr">
                        <a:lnSpc>
                          <a:spcPct val="107000"/>
                        </a:lnSpc>
                        <a:spcBef>
                          <a:spcPts val="0"/>
                        </a:spcBef>
                        <a:spcAft>
                          <a:spcPts val="0"/>
                        </a:spcAft>
                      </a:pPr>
                      <a:r>
                        <a:rPr lang="en-US" sz="4000">
                          <a:effectLst/>
                        </a:rPr>
                        <a:t>Not-for-Profits</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4000">
                          <a:effectLst/>
                        </a:rPr>
                        <a:t>All</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143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65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dirty="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1,353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591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25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555509270"/>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Clinics</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64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37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519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263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9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926047716"/>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Hospitals</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dirty="0">
                          <a:effectLst/>
                        </a:rPr>
                        <a:t>                310 </a:t>
                      </a:r>
                      <a:endParaRPr lang="en-US" sz="4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70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2,303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511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4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631221982"/>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Long-Term Care</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79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53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900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495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12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242536857"/>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other</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34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436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334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18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10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200700067"/>
                  </a:ext>
                </a:extLst>
              </a:tr>
              <a:tr h="495392">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425240386"/>
                  </a:ext>
                </a:extLst>
              </a:tr>
              <a:tr h="1010599">
                <a:tc rowSpan="5">
                  <a:txBody>
                    <a:bodyPr/>
                    <a:lstStyle/>
                    <a:p>
                      <a:pPr marL="0" marR="0" algn="ctr">
                        <a:lnSpc>
                          <a:spcPct val="107000"/>
                        </a:lnSpc>
                        <a:spcBef>
                          <a:spcPts val="0"/>
                        </a:spcBef>
                        <a:spcAft>
                          <a:spcPts val="0"/>
                        </a:spcAft>
                      </a:pPr>
                      <a:r>
                        <a:rPr lang="en-US" sz="4000">
                          <a:effectLst/>
                        </a:rPr>
                        <a:t>Small Businesses</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4000">
                          <a:effectLst/>
                        </a:rPr>
                        <a:t>All</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16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163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148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45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38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809732956"/>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Clinics</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116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108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31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236907910"/>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Hospitals</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11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84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23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9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4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803534790"/>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Long-Term Care</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10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122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59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11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6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829080031"/>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other</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2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56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29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20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9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918170375"/>
                  </a:ext>
                </a:extLst>
              </a:tr>
              <a:tr h="495392">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034552800"/>
                  </a:ext>
                </a:extLst>
              </a:tr>
              <a:tr h="1528927">
                <a:tc rowSpan="5">
                  <a:txBody>
                    <a:bodyPr/>
                    <a:lstStyle/>
                    <a:p>
                      <a:pPr marL="0" marR="0" algn="ctr">
                        <a:lnSpc>
                          <a:spcPct val="107000"/>
                        </a:lnSpc>
                        <a:spcBef>
                          <a:spcPts val="0"/>
                        </a:spcBef>
                        <a:spcAft>
                          <a:spcPts val="0"/>
                        </a:spcAft>
                      </a:pPr>
                      <a:r>
                        <a:rPr lang="en-US" sz="4000">
                          <a:effectLst/>
                        </a:rPr>
                        <a:t>Corporations</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nSpc>
                          <a:spcPct val="107000"/>
                        </a:lnSpc>
                        <a:spcBef>
                          <a:spcPts val="0"/>
                        </a:spcBef>
                        <a:spcAft>
                          <a:spcPts val="0"/>
                        </a:spcAft>
                      </a:pPr>
                      <a:r>
                        <a:rPr lang="en-US" sz="4000">
                          <a:effectLst/>
                        </a:rPr>
                        <a:t>All</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160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205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1,717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1,920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125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140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087416381"/>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Clinics</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95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125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813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951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97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104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261429315"/>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Hospitals</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59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479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105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11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6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125279361"/>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Long-Term Care</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67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58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944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725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22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16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215186480"/>
                  </a:ext>
                </a:extLst>
              </a:tr>
              <a:tr h="1010599">
                <a:tc vMerge="1">
                  <a:txBody>
                    <a:bodyPr/>
                    <a:lstStyle/>
                    <a:p>
                      <a:endParaRPr lang="en-US"/>
                    </a:p>
                  </a:txBody>
                  <a:tcPr/>
                </a:tc>
                <a:tc>
                  <a:txBody>
                    <a:bodyPr/>
                    <a:lstStyle/>
                    <a:p>
                      <a:pPr marL="0" marR="0">
                        <a:lnSpc>
                          <a:spcPct val="107000"/>
                        </a:lnSpc>
                        <a:spcBef>
                          <a:spcPts val="0"/>
                        </a:spcBef>
                        <a:spcAft>
                          <a:spcPts val="0"/>
                        </a:spcAft>
                      </a:pPr>
                      <a:r>
                        <a:rPr lang="en-US" sz="4000">
                          <a:effectLst/>
                        </a:rPr>
                        <a:t>other</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28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396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383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pPr>
                      <a:endParaRPr lang="en-US" sz="4000">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                     26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4000">
                          <a:effectLst/>
                        </a:rPr>
                        <a:t>24 </a:t>
                      </a:r>
                      <a:endParaRPr lang="en-US" sz="40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751933243"/>
                  </a:ext>
                </a:extLst>
              </a:tr>
              <a:tr h="2565579">
                <a:tc gridSpan="10">
                  <a:txBody>
                    <a:bodyPr/>
                    <a:lstStyle/>
                    <a:p>
                      <a:pPr marL="0" marR="0">
                        <a:lnSpc>
                          <a:spcPct val="107000"/>
                        </a:lnSpc>
                        <a:spcBef>
                          <a:spcPts val="0"/>
                        </a:spcBef>
                        <a:spcAft>
                          <a:spcPts val="0"/>
                        </a:spcAft>
                      </a:pPr>
                      <a:r>
                        <a:rPr lang="en-US" sz="4000" dirty="0">
                          <a:effectLst/>
                        </a:rPr>
                        <a:t>Table 3 reports the funds dispersed per capita, the number of jobs retained per 100,000 population, and number of loans per 100,000 population for both metro and non-metro regions in the United States. </a:t>
                      </a:r>
                      <a:endParaRPr lang="en-US" sz="4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20761747"/>
                  </a:ext>
                </a:extLst>
              </a:tr>
            </a:tbl>
          </a:graphicData>
        </a:graphic>
      </p:graphicFrame>
    </p:spTree>
    <p:extLst>
      <p:ext uri="{BB962C8B-B14F-4D97-AF65-F5344CB8AC3E}">
        <p14:creationId xmlns:p14="http://schemas.microsoft.com/office/powerpoint/2010/main" val="900609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ext Box 7"/>
          <p:cNvSpPr txBox="1">
            <a:spLocks noChangeArrowheads="1"/>
          </p:cNvSpPr>
          <p:nvPr/>
        </p:nvSpPr>
        <p:spPr bwMode="auto">
          <a:xfrm>
            <a:off x="914400" y="356224"/>
            <a:ext cx="42062400" cy="2862322"/>
          </a:xfrm>
          <a:prstGeom prst="rect">
            <a:avLst/>
          </a:prstGeom>
          <a:noFill/>
          <a:ln w="9525">
            <a:noFill/>
            <a:miter lim="800000"/>
            <a:headEnd/>
            <a:tailEnd/>
          </a:ln>
        </p:spPr>
        <p:txBody>
          <a:bodyPr wrap="square">
            <a:prstTxWarp prst="textNoShape">
              <a:avLst/>
            </a:prstTxWarp>
            <a:spAutoFit/>
          </a:bodyPr>
          <a:lstStyle/>
          <a:p>
            <a:pPr algn="ctr"/>
            <a:r>
              <a:rPr lang="en-US" sz="6000" dirty="0">
                <a:solidFill>
                  <a:srgbClr val="EEB211"/>
                </a:solidFill>
                <a:latin typeface="Arial Black" pitchFamily="8" charset="0"/>
              </a:rPr>
              <a:t>Did non-metro healthcare organizations disproportionately benefit from the United States Paycheck Protection Program (PPP) During the Covid-19 Pandemic? </a:t>
            </a:r>
            <a:br>
              <a:rPr lang="en-US" sz="6000" dirty="0">
                <a:solidFill>
                  <a:srgbClr val="EEB211"/>
                </a:solidFill>
                <a:latin typeface="Arial Black" pitchFamily="8" charset="0"/>
              </a:rPr>
            </a:br>
            <a:r>
              <a:rPr lang="en-US" sz="6000" dirty="0">
                <a:solidFill>
                  <a:srgbClr val="EEB211"/>
                </a:solidFill>
                <a:latin typeface="Arial Black" pitchFamily="8" charset="0"/>
              </a:rPr>
              <a:t>Identifying the differences between metro and non-metro loan recipients in the healthcare sector </a:t>
            </a:r>
          </a:p>
        </p:txBody>
      </p:sp>
      <p:sp>
        <p:nvSpPr>
          <p:cNvPr id="13315" name="Text Box 8"/>
          <p:cNvSpPr txBox="1">
            <a:spLocks noChangeArrowheads="1"/>
          </p:cNvSpPr>
          <p:nvPr/>
        </p:nvSpPr>
        <p:spPr bwMode="auto">
          <a:xfrm>
            <a:off x="6286500" y="3056689"/>
            <a:ext cx="31318200" cy="2492990"/>
          </a:xfrm>
          <a:prstGeom prst="rect">
            <a:avLst/>
          </a:prstGeom>
          <a:noFill/>
          <a:ln w="9525">
            <a:noFill/>
            <a:miter lim="800000"/>
            <a:headEnd/>
            <a:tailEnd/>
          </a:ln>
        </p:spPr>
        <p:txBody>
          <a:bodyPr wrap="square">
            <a:prstTxWarp prst="textNoShape">
              <a:avLst/>
            </a:prstTxWarp>
            <a:spAutoFit/>
          </a:bodyPr>
          <a:lstStyle/>
          <a:p>
            <a:pPr algn="ctr"/>
            <a:r>
              <a:rPr lang="en-US" sz="6000" b="1" dirty="0">
                <a:solidFill>
                  <a:schemeClr val="bg1"/>
                </a:solidFill>
              </a:rPr>
              <a:t>Jason Semprini, MPP’</a:t>
            </a:r>
          </a:p>
          <a:p>
            <a:pPr algn="ctr"/>
            <a:r>
              <a:rPr lang="en-US" sz="4800" i="1" dirty="0">
                <a:solidFill>
                  <a:schemeClr val="bg1"/>
                </a:solidFill>
              </a:rPr>
              <a:t>University of Iowa College of Public Health; Department of Health Management and Policy</a:t>
            </a:r>
          </a:p>
          <a:p>
            <a:pPr algn="ctr"/>
            <a:r>
              <a:rPr lang="en-US" sz="4800" i="1" dirty="0">
                <a:solidFill>
                  <a:schemeClr val="bg1"/>
                </a:solidFill>
              </a:rPr>
              <a:t>NIH Fellow, College of Dentistry</a:t>
            </a:r>
            <a:endParaRPr lang="en-US" sz="4800" i="1" dirty="0">
              <a:solidFill>
                <a:srgbClr val="FAF3D0"/>
              </a:solidFill>
            </a:endParaRPr>
          </a:p>
        </p:txBody>
      </p:sp>
      <p:pic>
        <p:nvPicPr>
          <p:cNvPr id="1026" name="Picture 2">
            <a:extLst>
              <a:ext uri="{FF2B5EF4-FFF2-40B4-BE49-F238E27FC236}">
                <a16:creationId xmlns:a16="http://schemas.microsoft.com/office/drawing/2014/main" id="{9740C88D-CCC5-46A8-B0FE-4D770B4FA1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28600" y="30455090"/>
            <a:ext cx="4869038" cy="192991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Map&#10;&#10;Description automatically generated">
            <a:extLst>
              <a:ext uri="{FF2B5EF4-FFF2-40B4-BE49-F238E27FC236}">
                <a16:creationId xmlns:a16="http://schemas.microsoft.com/office/drawing/2014/main" id="{23C1CC9B-A514-46BC-97A0-9F1117139007}"/>
              </a:ext>
            </a:extLst>
          </p:cNvPr>
          <p:cNvPicPr>
            <a:picLocks noChangeAspect="1"/>
          </p:cNvPicPr>
          <p:nvPr/>
        </p:nvPicPr>
        <p:blipFill>
          <a:blip r:embed="rId3"/>
          <a:stretch>
            <a:fillRect/>
          </a:stretch>
        </p:blipFill>
        <p:spPr>
          <a:xfrm>
            <a:off x="8077200" y="5877938"/>
            <a:ext cx="26974800" cy="21706462"/>
          </a:xfrm>
          <a:prstGeom prst="rect">
            <a:avLst/>
          </a:prstGeom>
        </p:spPr>
      </p:pic>
      <p:sp>
        <p:nvSpPr>
          <p:cNvPr id="2" name="Text Box 18">
            <a:extLst>
              <a:ext uri="{FF2B5EF4-FFF2-40B4-BE49-F238E27FC236}">
                <a16:creationId xmlns:a16="http://schemas.microsoft.com/office/drawing/2014/main" id="{B901F912-5F39-4EB6-A1D2-1A0FFF5D3CDB}"/>
              </a:ext>
            </a:extLst>
          </p:cNvPr>
          <p:cNvSpPr txBox="1">
            <a:spLocks noChangeArrowheads="1"/>
          </p:cNvSpPr>
          <p:nvPr/>
        </p:nvSpPr>
        <p:spPr bwMode="auto">
          <a:xfrm>
            <a:off x="878305" y="26391862"/>
            <a:ext cx="26974800" cy="1754326"/>
          </a:xfrm>
          <a:prstGeom prst="rect">
            <a:avLst/>
          </a:prstGeom>
          <a:noFill/>
          <a:ln w="9525">
            <a:noFill/>
            <a:miter lim="800000"/>
            <a:headEnd/>
            <a:tailEnd/>
          </a:ln>
        </p:spPr>
        <p:txBody>
          <a:bodyPr wrap="square">
            <a:prstTxWarp prst="textNoShape">
              <a:avLst/>
            </a:prstTxWarp>
            <a:spAutoFit/>
          </a:bodyPr>
          <a:lstStyle/>
          <a:p>
            <a:pPr>
              <a:defRPr/>
            </a:pPr>
            <a:r>
              <a:rPr lang="en-US" sz="5400" dirty="0">
                <a:latin typeface="Arial Black" charset="0"/>
                <a:ea typeface="ＭＳ Ｐゴシック" charset="-128"/>
                <a:cs typeface="ＭＳ Ｐゴシック" charset="-128"/>
              </a:rPr>
              <a:t>Conclusions</a:t>
            </a:r>
          </a:p>
          <a:p>
            <a:pPr>
              <a:defRPr/>
            </a:pPr>
            <a:endParaRPr lang="en-US" sz="5400" dirty="0">
              <a:latin typeface="Arial" charset="0"/>
              <a:ea typeface="ＭＳ Ｐゴシック" charset="-128"/>
              <a:cs typeface="ＭＳ Ｐゴシック" charset="-128"/>
            </a:endParaRPr>
          </a:p>
        </p:txBody>
      </p:sp>
      <p:sp>
        <p:nvSpPr>
          <p:cNvPr id="3" name="Text Box 111">
            <a:extLst>
              <a:ext uri="{FF2B5EF4-FFF2-40B4-BE49-F238E27FC236}">
                <a16:creationId xmlns:a16="http://schemas.microsoft.com/office/drawing/2014/main" id="{A1B9484D-E60B-4411-BD55-87A3652F442A}"/>
              </a:ext>
            </a:extLst>
          </p:cNvPr>
          <p:cNvSpPr txBox="1">
            <a:spLocks noChangeArrowheads="1"/>
          </p:cNvSpPr>
          <p:nvPr/>
        </p:nvSpPr>
        <p:spPr bwMode="auto">
          <a:xfrm>
            <a:off x="159951" y="27040462"/>
            <a:ext cx="42809298" cy="5386090"/>
          </a:xfrm>
          <a:prstGeom prst="rect">
            <a:avLst/>
          </a:prstGeom>
          <a:noFill/>
          <a:ln w="9525">
            <a:noFill/>
            <a:miter lim="800000"/>
            <a:headEnd/>
            <a:tailEnd/>
          </a:ln>
        </p:spPr>
        <p:txBody>
          <a:bodyPr wrap="square">
            <a:prstTxWarp prst="textNoShape">
              <a:avLst/>
            </a:prstTxWarp>
            <a:spAutoFit/>
          </a:bodyPr>
          <a:lstStyle/>
          <a:p>
            <a:pPr marL="685800" indent="-685800">
              <a:spcBef>
                <a:spcPts val="600"/>
              </a:spcBef>
              <a:buFont typeface="Arial" panose="020B0604020202020204" pitchFamily="34" charset="0"/>
              <a:buChar char="•"/>
            </a:pPr>
            <a:r>
              <a:rPr lang="en-US" sz="5400" i="1" dirty="0"/>
              <a:t>*This study finds that metro healthcare organizations may slightly benefit relative to non-metro organizations. , </a:t>
            </a:r>
          </a:p>
          <a:p>
            <a:pPr marL="685800" indent="-685800">
              <a:spcBef>
                <a:spcPts val="600"/>
              </a:spcBef>
              <a:buFont typeface="Arial" panose="020B0604020202020204" pitchFamily="34" charset="0"/>
              <a:buChar char="•"/>
            </a:pPr>
            <a:r>
              <a:rPr lang="en-US" sz="5400" i="1" dirty="0"/>
              <a:t>*Despite being designed for small businesses, a disproportionate share of loans went to corporate healthcare organizations. </a:t>
            </a:r>
          </a:p>
          <a:p>
            <a:pPr marL="685800" indent="-685800">
              <a:spcBef>
                <a:spcPts val="600"/>
              </a:spcBef>
              <a:buFont typeface="Arial" panose="020B0604020202020204" pitchFamily="34" charset="0"/>
              <a:buChar char="•"/>
            </a:pPr>
            <a:r>
              <a:rPr lang="en-US" sz="5400" i="1" dirty="0"/>
              <a:t>*Among healthcare organizations, the largest number of retained jobs came from loans to non-profit hospitals in non-metro regions.</a:t>
            </a:r>
          </a:p>
          <a:p>
            <a:pPr marL="685800" indent="-685800">
              <a:spcBef>
                <a:spcPts val="600"/>
              </a:spcBef>
              <a:buFont typeface="Arial" panose="020B0604020202020204" pitchFamily="34" charset="0"/>
              <a:buChar char="•"/>
            </a:pPr>
            <a:r>
              <a:rPr lang="en-US" sz="5400" i="1" dirty="0"/>
              <a:t>*The pandemic has reminded policymakers of the critical importance of non-profit hospitals and long-term care providers in rural areas.</a:t>
            </a:r>
          </a:p>
          <a:p>
            <a:pPr marL="685800" indent="-685800">
              <a:spcBef>
                <a:spcPts val="600"/>
              </a:spcBef>
              <a:buFont typeface="Arial" panose="020B0604020202020204" pitchFamily="34" charset="0"/>
              <a:buChar char="•"/>
            </a:pPr>
            <a:r>
              <a:rPr lang="en-US" sz="5400" i="1" dirty="0"/>
              <a:t>*Future research should continue investigating program variation, but more importantly evaluate this </a:t>
            </a:r>
            <a:br>
              <a:rPr lang="en-US" sz="5400" i="1" dirty="0"/>
            </a:br>
            <a:r>
              <a:rPr lang="en-US" sz="5400" i="1" dirty="0"/>
              <a:t>variation on short-term outcomes during the pandemic and the long-term financial solvency of rural providers. </a:t>
            </a:r>
          </a:p>
        </p:txBody>
      </p:sp>
    </p:spTree>
    <p:extLst>
      <p:ext uri="{BB962C8B-B14F-4D97-AF65-F5344CB8AC3E}">
        <p14:creationId xmlns:p14="http://schemas.microsoft.com/office/powerpoint/2010/main" val="1425680578"/>
      </p:ext>
    </p:extLst>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950</TotalTime>
  <Words>1360</Words>
  <Application>Microsoft Office PowerPoint</Application>
  <PresentationFormat>Custom</PresentationFormat>
  <Paragraphs>359</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Arial Black</vt:lpstr>
      <vt:lpstr>Calibri</vt:lpstr>
      <vt:lpstr>Blank Presentation</vt:lpstr>
      <vt:lpstr>PowerPoint Presentation</vt:lpstr>
      <vt:lpstr>PowerPoint Presentation</vt:lpstr>
      <vt:lpstr>PowerPoint Presentation</vt:lpstr>
      <vt:lpstr>PowerPoint Presentation</vt:lpstr>
    </vt:vector>
  </TitlesOfParts>
  <Company>-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Semprini, Jason</cp:lastModifiedBy>
  <cp:revision>79</cp:revision>
  <dcterms:created xsi:type="dcterms:W3CDTF">2015-08-04T17:36:41Z</dcterms:created>
  <dcterms:modified xsi:type="dcterms:W3CDTF">2020-10-28T21:19:56Z</dcterms:modified>
</cp:coreProperties>
</file>

<file path=docProps/thumbnail.jpeg>
</file>